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Corbel"/>
      <p:regular r:id="rId66"/>
      <p:bold r:id="rId67"/>
      <p:italic r:id="rId68"/>
      <p:boldItalic r:id="rId69"/>
    </p:embeddedFont>
    <p:embeddedFont>
      <p:font typeface="Merriweather Black"/>
      <p:bold r:id="rId70"/>
      <p:boldItalic r:id="rId71"/>
    </p:embeddedFont>
    <p:embeddedFont>
      <p:font typeface="Merriweather"/>
      <p:regular r:id="rId72"/>
      <p:bold r:id="rId73"/>
      <p:italic r:id="rId74"/>
      <p:boldItalic r:id="rId75"/>
    </p:embeddedFont>
    <p:embeddedFont>
      <p:font typeface="DM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0" roundtripDataSignature="AMtx7mjt8NgyNXInoIpz6eUgh/cf3Zve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BB0A36-E1F9-4181-BE80-2D546FCA3BE9}">
  <a:tblStyle styleId="{4FBB0A36-E1F9-4181-BE80-2D546FCA3BE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FD42C4D-5C5F-45A3-A58D-36D18D62831B}"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5.xml"/><Relationship Id="rId75" Type="http://schemas.openxmlformats.org/officeDocument/2006/relationships/font" Target="fonts/Merriweather-boldItalic.fntdata"/><Relationship Id="rId30" Type="http://schemas.openxmlformats.org/officeDocument/2006/relationships/slide" Target="slides/slide24.xml"/><Relationship Id="rId74" Type="http://schemas.openxmlformats.org/officeDocument/2006/relationships/font" Target="fonts/Merriweather-italic.fntdata"/><Relationship Id="rId33" Type="http://schemas.openxmlformats.org/officeDocument/2006/relationships/slide" Target="slides/slide27.xml"/><Relationship Id="rId77" Type="http://schemas.openxmlformats.org/officeDocument/2006/relationships/font" Target="fonts/DMSans-bold.fntdata"/><Relationship Id="rId32" Type="http://schemas.openxmlformats.org/officeDocument/2006/relationships/slide" Target="slides/slide26.xml"/><Relationship Id="rId76" Type="http://schemas.openxmlformats.org/officeDocument/2006/relationships/font" Target="fonts/DMSans-regular.fntdata"/><Relationship Id="rId35" Type="http://schemas.openxmlformats.org/officeDocument/2006/relationships/slide" Target="slides/slide29.xml"/><Relationship Id="rId79" Type="http://schemas.openxmlformats.org/officeDocument/2006/relationships/font" Target="fonts/DMSans-boldItalic.fntdata"/><Relationship Id="rId34" Type="http://schemas.openxmlformats.org/officeDocument/2006/relationships/slide" Target="slides/slide28.xml"/><Relationship Id="rId78" Type="http://schemas.openxmlformats.org/officeDocument/2006/relationships/font" Target="fonts/DMSans-italic.fntdata"/><Relationship Id="rId71" Type="http://schemas.openxmlformats.org/officeDocument/2006/relationships/font" Target="fonts/MerriweatherBlack-boldItalic.fntdata"/><Relationship Id="rId70" Type="http://schemas.openxmlformats.org/officeDocument/2006/relationships/font" Target="fonts/MerriweatherBlack-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Corbel-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Corbel-italic.fntdata"/><Relationship Id="rId23" Type="http://schemas.openxmlformats.org/officeDocument/2006/relationships/slide" Target="slides/slide17.xml"/><Relationship Id="rId67" Type="http://schemas.openxmlformats.org/officeDocument/2006/relationships/font" Target="fonts/Corbel-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rbel-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 TargetMode="External"/><Relationship Id="rId3" Type="http://schemas.openxmlformats.org/officeDocument/2006/relationships/hyperlink" Target="https://www.fhwa.dot.gov/" TargetMode="External"/><Relationship Id="rId4" Type="http://schemas.openxmlformats.org/officeDocument/2006/relationships/hyperlink" Target="https://www.infrastructurereportcard.org/" TargetMode="External"/><Relationship Id="rId11" Type="http://schemas.openxmlformats.org/officeDocument/2006/relationships/hyperlink" Target="https://www.trb.org/" TargetMode="External"/><Relationship Id="rId10" Type="http://schemas.openxmlformats.org/officeDocument/2006/relationships/hyperlink" Target="https://www.trb.org/" TargetMode="External"/><Relationship Id="rId9" Type="http://schemas.openxmlformats.org/officeDocument/2006/relationships/hyperlink" Target="https://tripnet.org/" TargetMode="External"/><Relationship Id="rId5" Type="http://schemas.openxmlformats.org/officeDocument/2006/relationships/hyperlink" Target="https://www.infrastructurereportcard.org/" TargetMode="External"/><Relationship Id="rId6" Type="http://schemas.openxmlformats.org/officeDocument/2006/relationships/hyperlink" Target="https://www.nhtsa.gov/" TargetMode="External"/><Relationship Id="rId7" Type="http://schemas.openxmlformats.org/officeDocument/2006/relationships/hyperlink" Target="https://www.nhtsa.gov/" TargetMode="External"/><Relationship Id="rId8" Type="http://schemas.openxmlformats.org/officeDocument/2006/relationships/hyperlink" Target="https://tripnet.org/"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hwa.dot.gov/" TargetMode="External"/><Relationship Id="rId3" Type="http://schemas.openxmlformats.org/officeDocument/2006/relationships/hyperlink" Target="https://www.fhwa.dot.gov/" TargetMode="External"/><Relationship Id="rId4" Type="http://schemas.openxmlformats.org/officeDocument/2006/relationships/hyperlink" Target="https://www.infrastructurereportcard.org/" TargetMode="External"/><Relationship Id="rId11" Type="http://schemas.openxmlformats.org/officeDocument/2006/relationships/hyperlink" Target="https://www.trb.org/" TargetMode="External"/><Relationship Id="rId10" Type="http://schemas.openxmlformats.org/officeDocument/2006/relationships/hyperlink" Target="https://www.trb.org/" TargetMode="External"/><Relationship Id="rId9" Type="http://schemas.openxmlformats.org/officeDocument/2006/relationships/hyperlink" Target="https://tripnet.org/" TargetMode="External"/><Relationship Id="rId5" Type="http://schemas.openxmlformats.org/officeDocument/2006/relationships/hyperlink" Target="https://www.infrastructurereportcard.org/" TargetMode="External"/><Relationship Id="rId6" Type="http://schemas.openxmlformats.org/officeDocument/2006/relationships/hyperlink" Target="https://www.nhtsa.gov/" TargetMode="External"/><Relationship Id="rId7" Type="http://schemas.openxmlformats.org/officeDocument/2006/relationships/hyperlink" Target="https://www.nhtsa.gov/" TargetMode="External"/><Relationship Id="rId8" Type="http://schemas.openxmlformats.org/officeDocument/2006/relationships/hyperlink" Target="https://tripnet.or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6" name="Google Shape;19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3" name="Google Shape;20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0" name="Google Shape;21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17" name="Google Shape;21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3" name="Google Shape;2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9" name="Google Shape;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37" name="Google Shape;2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7" name="Google Shape;24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4" name="Google Shape;25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8" name="Google Shape;26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89" name="Google Shape;2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6" name="Google Shape;29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02" name="Google Shape;30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13" name="Google Shape;31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20" name="Google Shape;32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27" name="Google Shape;3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334" name="Google Shape;334;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References</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Federal Highway Administration (FHWA)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https://www.fhwa.dot.gov/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roadway conditions, maintenance costs, and repair frequency.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American Society of Civil Engineers (ASCE) - Infrastructure Report Card</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https://www.infrastructurereportcard.org/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national road maintenance, costs, and funding gaps.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National Highway Traffic Safety Administration (NHTSA)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https://www.nhtsa.gov/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Statistics on accidents related to road anomalies.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TRIP - A National Transportation Research Nonprofit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https://tripnet.org/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 conditions, costs of repairs, and impacts on drivers.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Local and State Department of Transportation Reports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California DOT, Texas DOT,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Specific reports on pothole and crack repair statistics by region.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Transportation Research Board (TRB)</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https://www.trb.org/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papers on crack and pothole occurrence, repair methods, and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Public Works Agencies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Municipal Public Works Department reports for urban data (e.g., Chicago, NYC).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illegal dumping, construction zones, and localized road anomalies.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References</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Federal Highway Administration (FHWA)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https://www.fhwa.dot.gov/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roadway conditions, maintenance costs, and repair frequency.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American Society of Civil Engineers (ASCE) - Infrastructure Report Card</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https://www.infrastructurereportcard.org/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national road maintenance, costs, and funding gaps.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National Highway Traffic Safety Administration (NHTSA)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https://www.nhtsa.gov/</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Statistics on accidents related to road anomalies.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TRIP - A National Transportation Research Nonprofit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8">
                  <a:extLst>
                    <a:ext uri="{A12FA001-AC4F-418D-AE19-62706E023703}">
                      <ahyp:hlinkClr val="tx"/>
                    </a:ext>
                  </a:extLst>
                </a:hlinkClick>
              </a:rPr>
              <a:t> </a:t>
            </a:r>
            <a:r>
              <a:rPr lang="en" u="sng">
                <a:solidFill>
                  <a:schemeClr val="hlink"/>
                </a:solidFill>
                <a:hlinkClick r:id="rId9"/>
              </a:rPr>
              <a:t>https://tripnet.org/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Reports on road conditions, costs of repairs, and impacts on drivers.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Local and State Department of Transportation Reports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California DOT, Texas DOT,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Specific reports on pothole and crack repair statistics by region.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Transportation Research Board (TRB)</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Website:</a:t>
            </a:r>
            <a:r>
              <a:rPr lang="en">
                <a:solidFill>
                  <a:schemeClr val="dk1"/>
                </a:solidFill>
                <a:uFill>
                  <a:noFill/>
                </a:uFill>
                <a:hlinkClick r:id="rId10">
                  <a:extLst>
                    <a:ext uri="{A12FA001-AC4F-418D-AE19-62706E023703}">
                      <ahyp:hlinkClr val="tx"/>
                    </a:ext>
                  </a:extLst>
                </a:hlinkClick>
              </a:rPr>
              <a:t> </a:t>
            </a:r>
            <a:r>
              <a:rPr lang="en" u="sng">
                <a:solidFill>
                  <a:schemeClr val="hlink"/>
                </a:solidFill>
                <a:hlinkClick r:id="rId11"/>
              </a:rPr>
              <a:t>https://www.trb.org/</a:t>
            </a:r>
            <a:endParaRPr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 papers on crack and pothole occurrence, repair methods, and costs.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Public Works Agencies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Example: Municipal Public Works Department reports for urban data (e.g., Chicago, NYC).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on illegal dumping, construction zones, and localized road anomalies.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 name="Shape 9"/>
        <p:cNvGrpSpPr/>
        <p:nvPr/>
      </p:nvGrpSpPr>
      <p:grpSpPr>
        <a:xfrm>
          <a:off x="0" y="0"/>
          <a:ext cx="0" cy="0"/>
          <a:chOff x="0" y="0"/>
          <a:chExt cx="0" cy="0"/>
        </a:xfrm>
      </p:grpSpPr>
      <p:sp>
        <p:nvSpPr>
          <p:cNvPr id="10" name="Google Shape;10;p59"/>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1" name="Google Shape;1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68"/>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8"/>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8" name="Google Shape;58;p68"/>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9" name="Google Shape;5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6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9"/>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63" name="Google Shape;63;p69"/>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64" name="Google Shape;64;p69"/>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5" name="Google Shape;65;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7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69" name="Google Shape;6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0" name="Shape 70"/>
        <p:cNvGrpSpPr/>
        <p:nvPr/>
      </p:nvGrpSpPr>
      <p:grpSpPr>
        <a:xfrm>
          <a:off x="0" y="0"/>
          <a:ext cx="0" cy="0"/>
          <a:chOff x="0" y="0"/>
          <a:chExt cx="0" cy="0"/>
        </a:xfrm>
      </p:grpSpPr>
      <p:sp>
        <p:nvSpPr>
          <p:cNvPr id="71" name="Google Shape;71;p71"/>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72" name="Google Shape;72;p7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73" name="Google Shape;7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76" name="Shape 76"/>
        <p:cNvGrpSpPr/>
        <p:nvPr/>
      </p:nvGrpSpPr>
      <p:grpSpPr>
        <a:xfrm>
          <a:off x="0" y="0"/>
          <a:ext cx="0" cy="0"/>
          <a:chOff x="0" y="0"/>
          <a:chExt cx="0" cy="0"/>
        </a:xfrm>
      </p:grpSpPr>
      <p:sp>
        <p:nvSpPr>
          <p:cNvPr id="77" name="Google Shape;77;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 name="Shape 12"/>
        <p:cNvGrpSpPr/>
        <p:nvPr/>
      </p:nvGrpSpPr>
      <p:grpSpPr>
        <a:xfrm>
          <a:off x="0" y="0"/>
          <a:ext cx="0" cy="0"/>
          <a:chOff x="0" y="0"/>
          <a:chExt cx="0" cy="0"/>
        </a:xfrm>
      </p:grpSpPr>
      <p:sp>
        <p:nvSpPr>
          <p:cNvPr id="13" name="Google Shape;13;p6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6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1200"/>
              </a:spcBef>
              <a:spcAft>
                <a:spcPts val="0"/>
              </a:spcAft>
              <a:buClr>
                <a:schemeClr val="dk1"/>
              </a:buClr>
              <a:buSzPts val="2100"/>
              <a:buChar char="○"/>
              <a:defRPr sz="2100"/>
            </a:lvl2pPr>
            <a:lvl3pPr indent="-342900" lvl="2" marL="1371600" algn="l">
              <a:lnSpc>
                <a:spcPct val="90000"/>
              </a:lnSpc>
              <a:spcBef>
                <a:spcPts val="1200"/>
              </a:spcBef>
              <a:spcAft>
                <a:spcPts val="0"/>
              </a:spcAft>
              <a:buClr>
                <a:schemeClr val="dk1"/>
              </a:buClr>
              <a:buSzPts val="1800"/>
              <a:buChar char="■"/>
              <a:defRPr sz="1800"/>
            </a:lvl3pPr>
            <a:lvl4pPr indent="-323850" lvl="3" marL="1828800" algn="l">
              <a:lnSpc>
                <a:spcPct val="90000"/>
              </a:lnSpc>
              <a:spcBef>
                <a:spcPts val="1200"/>
              </a:spcBef>
              <a:spcAft>
                <a:spcPts val="0"/>
              </a:spcAft>
              <a:buClr>
                <a:schemeClr val="dk1"/>
              </a:buClr>
              <a:buSzPts val="1500"/>
              <a:buChar char="●"/>
              <a:defRPr sz="1500"/>
            </a:lvl4pPr>
            <a:lvl5pPr indent="-323850" lvl="4" marL="2286000" algn="l">
              <a:lnSpc>
                <a:spcPct val="90000"/>
              </a:lnSpc>
              <a:spcBef>
                <a:spcPts val="1200"/>
              </a:spcBef>
              <a:spcAft>
                <a:spcPts val="0"/>
              </a:spcAft>
              <a:buClr>
                <a:schemeClr val="dk1"/>
              </a:buClr>
              <a:buSzPts val="1500"/>
              <a:buChar char="○"/>
              <a:defRPr sz="1500"/>
            </a:lvl5pPr>
            <a:lvl6pPr indent="-323850" lvl="5" marL="2743200" algn="l">
              <a:lnSpc>
                <a:spcPct val="90000"/>
              </a:lnSpc>
              <a:spcBef>
                <a:spcPts val="1200"/>
              </a:spcBef>
              <a:spcAft>
                <a:spcPts val="0"/>
              </a:spcAft>
              <a:buClr>
                <a:schemeClr val="dk1"/>
              </a:buClr>
              <a:buSzPts val="1500"/>
              <a:buChar char="■"/>
              <a:defRPr sz="1500"/>
            </a:lvl6pPr>
            <a:lvl7pPr indent="-323850" lvl="6" marL="3200400" algn="l">
              <a:lnSpc>
                <a:spcPct val="90000"/>
              </a:lnSpc>
              <a:spcBef>
                <a:spcPts val="1200"/>
              </a:spcBef>
              <a:spcAft>
                <a:spcPts val="0"/>
              </a:spcAft>
              <a:buClr>
                <a:schemeClr val="dk1"/>
              </a:buClr>
              <a:buSzPts val="1500"/>
              <a:buChar char="●"/>
              <a:defRPr sz="1500"/>
            </a:lvl7pPr>
            <a:lvl8pPr indent="-323850" lvl="7" marL="3657600" algn="l">
              <a:lnSpc>
                <a:spcPct val="90000"/>
              </a:lnSpc>
              <a:spcBef>
                <a:spcPts val="1200"/>
              </a:spcBef>
              <a:spcAft>
                <a:spcPts val="0"/>
              </a:spcAft>
              <a:buClr>
                <a:schemeClr val="dk1"/>
              </a:buClr>
              <a:buSzPts val="1500"/>
              <a:buChar char="○"/>
              <a:defRPr sz="1500"/>
            </a:lvl8pPr>
            <a:lvl9pPr indent="-323850" lvl="8" marL="4114800" algn="l">
              <a:lnSpc>
                <a:spcPct val="90000"/>
              </a:lnSpc>
              <a:spcBef>
                <a:spcPts val="1200"/>
              </a:spcBef>
              <a:spcAft>
                <a:spcPts val="1200"/>
              </a:spcAft>
              <a:buClr>
                <a:schemeClr val="dk1"/>
              </a:buClr>
              <a:buSzPts val="1500"/>
              <a:buChar char="■"/>
              <a:defRPr sz="1500"/>
            </a:lvl9pPr>
          </a:lstStyle>
          <a:p/>
        </p:txBody>
      </p:sp>
      <p:sp>
        <p:nvSpPr>
          <p:cNvPr id="15" name="Google Shape;15;p60"/>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1200"/>
              </a:spcBef>
              <a:spcAft>
                <a:spcPts val="0"/>
              </a:spcAft>
              <a:buClr>
                <a:schemeClr val="dk1"/>
              </a:buClr>
              <a:buSzPts val="1100"/>
              <a:buNone/>
              <a:defRPr sz="1100"/>
            </a:lvl2pPr>
            <a:lvl3pPr indent="-228600" lvl="2" marL="1371600" algn="l">
              <a:lnSpc>
                <a:spcPct val="90000"/>
              </a:lnSpc>
              <a:spcBef>
                <a:spcPts val="1200"/>
              </a:spcBef>
              <a:spcAft>
                <a:spcPts val="0"/>
              </a:spcAft>
              <a:buClr>
                <a:schemeClr val="dk1"/>
              </a:buClr>
              <a:buSzPts val="900"/>
              <a:buNone/>
              <a:defRPr sz="900"/>
            </a:lvl3pPr>
            <a:lvl4pPr indent="-228600" lvl="3" marL="1828800" algn="l">
              <a:lnSpc>
                <a:spcPct val="90000"/>
              </a:lnSpc>
              <a:spcBef>
                <a:spcPts val="1200"/>
              </a:spcBef>
              <a:spcAft>
                <a:spcPts val="0"/>
              </a:spcAft>
              <a:buClr>
                <a:schemeClr val="dk1"/>
              </a:buClr>
              <a:buSzPts val="800"/>
              <a:buNone/>
              <a:defRPr sz="800"/>
            </a:lvl4pPr>
            <a:lvl5pPr indent="-228600" lvl="4" marL="2286000" algn="l">
              <a:lnSpc>
                <a:spcPct val="90000"/>
              </a:lnSpc>
              <a:spcBef>
                <a:spcPts val="1200"/>
              </a:spcBef>
              <a:spcAft>
                <a:spcPts val="0"/>
              </a:spcAft>
              <a:buClr>
                <a:schemeClr val="dk1"/>
              </a:buClr>
              <a:buSzPts val="800"/>
              <a:buNone/>
              <a:defRPr sz="800"/>
            </a:lvl5pPr>
            <a:lvl6pPr indent="-228600" lvl="5" marL="2743200" algn="l">
              <a:lnSpc>
                <a:spcPct val="90000"/>
              </a:lnSpc>
              <a:spcBef>
                <a:spcPts val="1200"/>
              </a:spcBef>
              <a:spcAft>
                <a:spcPts val="0"/>
              </a:spcAft>
              <a:buClr>
                <a:schemeClr val="dk1"/>
              </a:buClr>
              <a:buSzPts val="800"/>
              <a:buNone/>
              <a:defRPr sz="800"/>
            </a:lvl6pPr>
            <a:lvl7pPr indent="-228600" lvl="6" marL="3200400" algn="l">
              <a:lnSpc>
                <a:spcPct val="90000"/>
              </a:lnSpc>
              <a:spcBef>
                <a:spcPts val="1200"/>
              </a:spcBef>
              <a:spcAft>
                <a:spcPts val="0"/>
              </a:spcAft>
              <a:buClr>
                <a:schemeClr val="dk1"/>
              </a:buClr>
              <a:buSzPts val="800"/>
              <a:buNone/>
              <a:defRPr sz="800"/>
            </a:lvl7pPr>
            <a:lvl8pPr indent="-228600" lvl="7" marL="3657600" algn="l">
              <a:lnSpc>
                <a:spcPct val="90000"/>
              </a:lnSpc>
              <a:spcBef>
                <a:spcPts val="1200"/>
              </a:spcBef>
              <a:spcAft>
                <a:spcPts val="0"/>
              </a:spcAft>
              <a:buClr>
                <a:schemeClr val="dk1"/>
              </a:buClr>
              <a:buSzPts val="800"/>
              <a:buNone/>
              <a:defRPr sz="800"/>
            </a:lvl8pPr>
            <a:lvl9pPr indent="-228600" lvl="8" marL="4114800" algn="l">
              <a:lnSpc>
                <a:spcPct val="90000"/>
              </a:lnSpc>
              <a:spcBef>
                <a:spcPts val="1200"/>
              </a:spcBef>
              <a:spcAft>
                <a:spcPts val="1200"/>
              </a:spcAft>
              <a:buClr>
                <a:schemeClr val="dk1"/>
              </a:buClr>
              <a:buSzPts val="800"/>
              <a:buNone/>
              <a:defRPr sz="800"/>
            </a:lvl9pPr>
          </a:lstStyle>
          <a:p/>
        </p:txBody>
      </p:sp>
      <p:sp>
        <p:nvSpPr>
          <p:cNvPr id="16" name="Google Shape;16;p6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 only 1">
    <p:spTree>
      <p:nvGrpSpPr>
        <p:cNvPr id="19" name="Shape 19"/>
        <p:cNvGrpSpPr/>
        <p:nvPr/>
      </p:nvGrpSpPr>
      <p:grpSpPr>
        <a:xfrm>
          <a:off x="0" y="0"/>
          <a:ext cx="0" cy="0"/>
          <a:chOff x="0" y="0"/>
          <a:chExt cx="0" cy="0"/>
        </a:xfrm>
      </p:grpSpPr>
      <p:sp>
        <p:nvSpPr>
          <p:cNvPr id="20" name="Google Shape;20;p61"/>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rmAutofit/>
          </a:bodyPr>
          <a:lstStyle>
            <a:lvl1pPr lvl="0" algn="l">
              <a:lnSpc>
                <a:spcPct val="90000"/>
              </a:lnSpc>
              <a:spcBef>
                <a:spcPts val="0"/>
              </a:spcBef>
              <a:spcAft>
                <a:spcPts val="0"/>
              </a:spcAft>
              <a:buClr>
                <a:schemeClr val="dk1"/>
              </a:buClr>
              <a:buSzPts val="2600"/>
              <a:buFont typeface="Calibri"/>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21" name="Google Shape;21;p6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rm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25" name="Google Shape;25;p6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6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8" name="Shape 28"/>
        <p:cNvGrpSpPr/>
        <p:nvPr/>
      </p:nvGrpSpPr>
      <p:grpSpPr>
        <a:xfrm>
          <a:off x="0" y="0"/>
          <a:ext cx="0" cy="0"/>
          <a:chOff x="0" y="0"/>
          <a:chExt cx="0" cy="0"/>
        </a:xfrm>
      </p:grpSpPr>
      <p:sp>
        <p:nvSpPr>
          <p:cNvPr id="29" name="Google Shape;29;p63"/>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0" name="Google Shape;30;p63"/>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1" name="Google Shape;31;p63"/>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32" name="Google Shape;3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3" name="Shape 33"/>
        <p:cNvGrpSpPr/>
        <p:nvPr/>
      </p:nvGrpSpPr>
      <p:grpSpPr>
        <a:xfrm>
          <a:off x="0" y="0"/>
          <a:ext cx="0" cy="0"/>
          <a:chOff x="0" y="0"/>
          <a:chExt cx="0" cy="0"/>
        </a:xfrm>
      </p:grpSpPr>
      <p:sp>
        <p:nvSpPr>
          <p:cNvPr id="34" name="Google Shape;34;p64"/>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5" name="Google Shape;35;p64"/>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6" name="Google Shape;36;p64"/>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7" name="Google Shape;3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65"/>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5"/>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41" name="Google Shape;41;p65"/>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42" name="Google Shape;42;p6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3" name="Google Shape;43;p6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4" name="Google Shape;4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6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8" name="Google Shape;48;p6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66"/>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0" name="Google Shape;5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4" name="Google Shape;5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38.png"/><Relationship Id="rId8"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1" Type="http://schemas.openxmlformats.org/officeDocument/2006/relationships/hyperlink" Target="https://www.mdpi.com/1424-8220/21/8/2650" TargetMode="External"/><Relationship Id="rId10" Type="http://schemas.openxmlformats.org/officeDocument/2006/relationships/hyperlink" Target="https://www.mdpi.com/2076-3417/14/3/1157" TargetMode="External"/><Relationship Id="rId12" Type="http://schemas.openxmlformats.org/officeDocument/2006/relationships/hyperlink" Target="https://www.researchgate.net/publication/334157812_Automatic_Crack_Detection_of_Road_Pavement_Based_on_Aerial_UAV_Imagery" TargetMode="External"/><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www.researchgate.net/publication/372519283_Keynote_Talk_-_Topic_Smart_City_Drone_Cloud_and_Machine_Learning_IEEE_Future_Technology_Summit_-UAV_Track_in_Taiwan_7117-782023" TargetMode="External"/><Relationship Id="rId4" Type="http://schemas.openxmlformats.org/officeDocument/2006/relationships/hyperlink" Target="https://link.springer.com/chapter/10.1007/978-3-030-55180-3_44" TargetMode="External"/><Relationship Id="rId9" Type="http://schemas.openxmlformats.org/officeDocument/2006/relationships/hyperlink" Target="https://www.fig.net/resources/proceedings/fig_proceedings/fig2022/papers/ts02c/TS02C_elamin_el-rabbany_11620.pdf" TargetMode="External"/><Relationship Id="rId5" Type="http://schemas.openxmlformats.org/officeDocument/2006/relationships/hyperlink" Target="https://www.mdpi.com/2504-446X/7/3/179" TargetMode="External"/><Relationship Id="rId6" Type="http://schemas.openxmlformats.org/officeDocument/2006/relationships/hyperlink" Target="https://www.ncbi.nlm.nih.gov/pmc/articles/PMC10422623/" TargetMode="External"/><Relationship Id="rId7" Type="http://schemas.openxmlformats.org/officeDocument/2006/relationships/hyperlink" Target="https://www.sciencedirect.com/science/article/abs/pii/S0262885620301785" TargetMode="External"/><Relationship Id="rId8" Type="http://schemas.openxmlformats.org/officeDocument/2006/relationships/hyperlink" Target="https://research.wur.nl/en/publications/detecting-mammals-in-uav-images-best-practices-to-address-a-subst" TargetMode="External"/></Relationships>
</file>

<file path=ppt/slides/_rels/slide46.xml.rels><?xml version="1.0" encoding="UTF-8" standalone="yes"?><Relationships xmlns="http://schemas.openxmlformats.org/package/2006/relationships"><Relationship Id="rId11" Type="http://schemas.openxmlformats.org/officeDocument/2006/relationships/hyperlink" Target="https://www.doi.org/10.56726/IRJMETS33328" TargetMode="External"/><Relationship Id="rId10" Type="http://schemas.openxmlformats.org/officeDocument/2006/relationships/hyperlink" Target="https://doi.org/10.1145/3594806.3596561%27" TargetMode="External"/><Relationship Id="rId13" Type="http://schemas.openxmlformats.org/officeDocument/2006/relationships/hyperlink" Target="https://ieeexplore.ieee.org/document/9623110" TargetMode="External"/><Relationship Id="rId12" Type="http://schemas.openxmlformats.org/officeDocument/2006/relationships/hyperlink" Target="https://doi.org/10.3390/rs14163892" TargetMode="External"/><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tandfonline.com/doi/full/10.1080/22797254.2023.2176006" TargetMode="External"/><Relationship Id="rId4" Type="http://schemas.openxmlformats.org/officeDocument/2006/relationships/hyperlink" Target="https://www.mdpi.com/2073-8994/14/5/960" TargetMode="External"/><Relationship Id="rId9" Type="http://schemas.openxmlformats.org/officeDocument/2006/relationships/hyperlink" Target="https://www.mdpi.com/2072-4292/13/22/4520" TargetMode="External"/><Relationship Id="rId14" Type="http://schemas.openxmlformats.org/officeDocument/2006/relationships/hyperlink" Target="https://doi.org/10.3390/computers10110148" TargetMode="External"/><Relationship Id="rId5" Type="http://schemas.openxmlformats.org/officeDocument/2006/relationships/hyperlink" Target="https://www.mdpi.com/2072-4292/13/5/965" TargetMode="External"/><Relationship Id="rId6" Type="http://schemas.openxmlformats.org/officeDocument/2006/relationships/hyperlink" Target="https://link.springer.com/article/10.1007/s44196-023-00314-6" TargetMode="External"/><Relationship Id="rId7" Type="http://schemas.openxmlformats.org/officeDocument/2006/relationships/hyperlink" Target="https://ieeexplore-ieee-org.libaccess.sjlibrary.org/stamp/stamp.jsp?tp&amp;arnumber=9511558&amp;tag=1" TargetMode="External"/><Relationship Id="rId8" Type="http://schemas.openxmlformats.org/officeDocument/2006/relationships/hyperlink" Target="https://essay.utwente.nl/94646/1/vanHelvoort_BA_EEMC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link.springer.com/chapter/10.1007/978-3-030-55180-3_44" TargetMode="External"/><Relationship Id="rId4" Type="http://schemas.openxmlformats.org/officeDocument/2006/relationships/hyperlink" Target="https://ieeexplore.ieee.org/document/9623110" TargetMode="External"/><Relationship Id="rId5" Type="http://schemas.openxmlformats.org/officeDocument/2006/relationships/hyperlink" Target="https://ieeexplore.ieee.org/document/9623110" TargetMode="External"/><Relationship Id="rId6" Type="http://schemas.openxmlformats.org/officeDocument/2006/relationships/hyperlink" Target="https://infrastructurereportcard.org/" TargetMode="External"/><Relationship Id="rId7" Type="http://schemas.openxmlformats.org/officeDocument/2006/relationships/hyperlink" Target="https://infrastructurereportcard.org/" TargetMode="External"/></Relationships>
</file>

<file path=ppt/slides/_rels/slide49.xml.rels><?xml version="1.0" encoding="UTF-8" standalone="yes"?><Relationships xmlns="http://schemas.openxmlformats.org/package/2006/relationships"><Relationship Id="rId10" Type="http://schemas.openxmlformats.org/officeDocument/2006/relationships/hyperlink" Target="https://www.researchgate.net/publication/372519283" TargetMode="External"/><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doi.org/10.3390/app14031157" TargetMode="External"/><Relationship Id="rId4" Type="http://schemas.openxmlformats.org/officeDocument/2006/relationships/hyperlink" Target="https://doi.org/10.3390/app14031157" TargetMode="External"/><Relationship Id="rId9" Type="http://schemas.openxmlformats.org/officeDocument/2006/relationships/hyperlink" Target="https://www.researchgate.net/publication/372519283" TargetMode="External"/><Relationship Id="rId5" Type="http://schemas.openxmlformats.org/officeDocument/2006/relationships/hyperlink" Target="https://www.mdpi.com/2076-3417/14/3/1157" TargetMode="External"/><Relationship Id="rId6" Type="http://schemas.openxmlformats.org/officeDocument/2006/relationships/hyperlink" Target="https://www.mdpi.com/2076-3417/14/3/1157" TargetMode="External"/><Relationship Id="rId7" Type="http://schemas.openxmlformats.org/officeDocument/2006/relationships/hyperlink" Target="https://www.mdpi.com/1424-8220/21/8/2650" TargetMode="External"/><Relationship Id="rId8" Type="http://schemas.openxmlformats.org/officeDocument/2006/relationships/hyperlink" Target="https://www.mdpi.com/1424-8220/21/8/265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arxiv.org/abs/2311.00073" TargetMode="External"/><Relationship Id="rId4" Type="http://schemas.openxmlformats.org/officeDocument/2006/relationships/hyperlink" Target="https://arxiv.org/abs/2311.00073" TargetMode="External"/><Relationship Id="rId5" Type="http://schemas.openxmlformats.org/officeDocument/2006/relationships/hyperlink" Target="https://doi.org/10.3390/rs13050965" TargetMode="External"/><Relationship Id="rId6" Type="http://schemas.openxmlformats.org/officeDocument/2006/relationships/hyperlink" Target="https://doi.org/10.3390/rs13050965"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doi.org/10.3390/app12041838" TargetMode="External"/><Relationship Id="rId4" Type="http://schemas.openxmlformats.org/officeDocument/2006/relationships/hyperlink" Target="https://doi.org/10.3390/app12041838" TargetMode="External"/><Relationship Id="rId5" Type="http://schemas.openxmlformats.org/officeDocument/2006/relationships/hyperlink" Target="https://link.springer.com/article/10.1007/s13735-021-00212-7"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crashstats.nhtsa.dot.gov/" TargetMode="External"/><Relationship Id="rId4" Type="http://schemas.openxmlformats.org/officeDocument/2006/relationships/hyperlink" Target="https://crashstats.nhtsa.dot.gov/" TargetMode="External"/><Relationship Id="rId5" Type="http://schemas.openxmlformats.org/officeDocument/2006/relationships/hyperlink" Target="https://www.mdpi.com/2504-446X/7/3/179" TargetMode="External"/><Relationship Id="rId6" Type="http://schemas.openxmlformats.org/officeDocument/2006/relationships/hyperlink" Target="https://www.mdpi.com/2504-446X/7/3/179" TargetMode="External"/><Relationship Id="rId7" Type="http://schemas.openxmlformats.org/officeDocument/2006/relationships/hyperlink" Target="https://arxiv.org/abs/1804.02767" TargetMode="External"/><Relationship Id="rId8" Type="http://schemas.openxmlformats.org/officeDocument/2006/relationships/hyperlink" Target="https://arxiv.org/abs/1804.02767"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www.mdpi.com/2073-431X/10/11/148" TargetMode="External"/><Relationship Id="rId4" Type="http://schemas.openxmlformats.org/officeDocument/2006/relationships/hyperlink" Target="https://www.mdpi.com/2073-431X/10/11/148" TargetMode="External"/><Relationship Id="rId5" Type="http://schemas.openxmlformats.org/officeDocument/2006/relationships/hyperlink" Target="https://www.mdpi.com/2072-4292/13/22/4520" TargetMode="External"/><Relationship Id="rId6" Type="http://schemas.openxmlformats.org/officeDocument/2006/relationships/hyperlink" Target="https://www.mdpi.com/2072-4292/13/22/4520" TargetMode="External"/></Relationships>
</file>

<file path=ppt/slides/_rels/slide54.xml.rels><?xml version="1.0" encoding="UTF-8" standalone="yes"?><Relationships xmlns="http://schemas.openxmlformats.org/package/2006/relationships"><Relationship Id="rId11" Type="http://schemas.openxmlformats.org/officeDocument/2006/relationships/hyperlink" Target="https://www.sciencedirect.com/science/article/pii/S2352340923007710#sec0003" TargetMode="External"/><Relationship Id="rId10" Type="http://schemas.openxmlformats.org/officeDocument/2006/relationships/hyperlink" Target="https://www.mdpi.com/2072-4292/14/16/3892" TargetMode="External"/><Relationship Id="rId12" Type="http://schemas.openxmlformats.org/officeDocument/2006/relationships/hyperlink" Target="https://www.sciencedirect.com/science/article/pii/S2352340923007710#sec0003" TargetMode="External"/><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doi.org/10.1177/03611981211004973" TargetMode="External"/><Relationship Id="rId4" Type="http://schemas.openxmlformats.org/officeDocument/2006/relationships/hyperlink" Target="https://doi.org/10.1177/03611981211004973" TargetMode="External"/><Relationship Id="rId9" Type="http://schemas.openxmlformats.org/officeDocument/2006/relationships/hyperlink" Target="https://www.mdpi.com/2072-4292/14/16/3892" TargetMode="External"/><Relationship Id="rId5" Type="http://schemas.openxmlformats.org/officeDocument/2006/relationships/hyperlink" Target="https://population.un.org/wup/" TargetMode="External"/><Relationship Id="rId6" Type="http://schemas.openxmlformats.org/officeDocument/2006/relationships/hyperlink" Target="https://population.un.org/wup/" TargetMode="External"/><Relationship Id="rId7" Type="http://schemas.openxmlformats.org/officeDocument/2006/relationships/hyperlink" Target="https://www.mdpi.com/2073-8994/14/5/960" TargetMode="External"/><Relationship Id="rId8" Type="http://schemas.openxmlformats.org/officeDocument/2006/relationships/hyperlink" Target="https://www.mdpi.com/2073-8994/14/5/960"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txBox="1"/>
          <p:nvPr>
            <p:ph type="title"/>
          </p:nvPr>
        </p:nvSpPr>
        <p:spPr>
          <a:xfrm>
            <a:off x="319950" y="390150"/>
            <a:ext cx="8571900" cy="1176300"/>
          </a:xfrm>
          <a:prstGeom prst="rect">
            <a:avLst/>
          </a:prstGeom>
          <a:noFill/>
          <a:ln>
            <a:noFill/>
          </a:ln>
        </p:spPr>
        <p:txBody>
          <a:bodyPr anchorCtr="0" anchor="ctr" bIns="91425" lIns="91425" spcFirstLastPara="1" rIns="91425" wrap="square" tIns="91425">
            <a:noAutofit/>
          </a:bodyPr>
          <a:lstStyle/>
          <a:p>
            <a:pPr indent="0" lvl="0" marL="12700" marR="0" rtl="0" algn="ctr">
              <a:lnSpc>
                <a:spcPct val="90000"/>
              </a:lnSpc>
              <a:spcBef>
                <a:spcPts val="0"/>
              </a:spcBef>
              <a:spcAft>
                <a:spcPts val="0"/>
              </a:spcAft>
              <a:buClr>
                <a:srgbClr val="000000"/>
              </a:buClr>
              <a:buSzPts val="990"/>
              <a:buFont typeface="Arial"/>
              <a:buNone/>
            </a:pPr>
            <a:r>
              <a:rPr lang="en" sz="2200">
                <a:latin typeface="Merriweather Black"/>
                <a:ea typeface="Merriweather Black"/>
                <a:cs typeface="Merriweather Black"/>
                <a:sym typeface="Merriweather Black"/>
              </a:rPr>
              <a:t>UAV-BASED ROAD INSPECTION AND ANALYSIS FOR SMART CITIES USING MACHINE LEARNING</a:t>
            </a:r>
            <a:endParaRPr sz="2200">
              <a:latin typeface="Merriweather Black"/>
              <a:ea typeface="Merriweather Black"/>
              <a:cs typeface="Merriweather Black"/>
              <a:sym typeface="Merriweather Black"/>
            </a:endParaRPr>
          </a:p>
          <a:p>
            <a:pPr indent="0" lvl="0" marL="0" rtl="0" algn="ctr">
              <a:lnSpc>
                <a:spcPct val="100000"/>
              </a:lnSpc>
              <a:spcBef>
                <a:spcPts val="0"/>
              </a:spcBef>
              <a:spcAft>
                <a:spcPts val="0"/>
              </a:spcAft>
              <a:buSzPts val="990"/>
              <a:buNone/>
            </a:pPr>
            <a:r>
              <a:t/>
            </a:r>
            <a:endParaRPr sz="1800">
              <a:latin typeface="Merriweather Black"/>
              <a:ea typeface="Merriweather Black"/>
              <a:cs typeface="Merriweather Black"/>
              <a:sym typeface="Merriweather Black"/>
            </a:endParaRPr>
          </a:p>
        </p:txBody>
      </p:sp>
      <p:pic>
        <p:nvPicPr>
          <p:cNvPr descr="drone photo of highway civil engineering road bridge inspection" id="84" name="Google Shape;84;p1"/>
          <p:cNvPicPr preferRelativeResize="0"/>
          <p:nvPr/>
        </p:nvPicPr>
        <p:blipFill rotWithShape="1">
          <a:blip r:embed="rId3">
            <a:alphaModFix/>
          </a:blip>
          <a:srcRect b="0" l="0" r="0" t="0"/>
          <a:stretch/>
        </p:blipFill>
        <p:spPr>
          <a:xfrm>
            <a:off x="319950" y="1237725"/>
            <a:ext cx="3980400" cy="3707700"/>
          </a:xfrm>
          <a:prstGeom prst="ellipse">
            <a:avLst/>
          </a:prstGeom>
          <a:noFill/>
          <a:ln>
            <a:noFill/>
          </a:ln>
        </p:spPr>
      </p:pic>
      <p:sp>
        <p:nvSpPr>
          <p:cNvPr id="85" name="Google Shape;85;p1"/>
          <p:cNvSpPr txBox="1"/>
          <p:nvPr/>
        </p:nvSpPr>
        <p:spPr>
          <a:xfrm>
            <a:off x="4382550" y="3269300"/>
            <a:ext cx="4761300" cy="872700"/>
          </a:xfrm>
          <a:prstGeom prst="rect">
            <a:avLst/>
          </a:prstGeom>
          <a:noFill/>
          <a:ln>
            <a:noFill/>
          </a:ln>
        </p:spPr>
        <p:txBody>
          <a:bodyPr anchorCtr="0" anchor="t" bIns="91425" lIns="91425" spcFirstLastPara="1" rIns="91425" wrap="square" tIns="91425">
            <a:spAutoFit/>
          </a:bodyPr>
          <a:lstStyle/>
          <a:p>
            <a:pPr indent="0" lvl="0" marL="12700" marR="0" rtl="0" algn="l">
              <a:lnSpc>
                <a:spcPct val="100000"/>
              </a:lnSpc>
              <a:spcBef>
                <a:spcPts val="0"/>
              </a:spcBef>
              <a:spcAft>
                <a:spcPts val="0"/>
              </a:spcAft>
              <a:buClr>
                <a:srgbClr val="000000"/>
              </a:buClr>
              <a:buSzPts val="1400"/>
              <a:buFont typeface="Arial"/>
              <a:buNone/>
            </a:pPr>
            <a:r>
              <a:rPr b="1" i="1" lang="en" sz="1400" u="none" cap="none" strike="noStrike">
                <a:solidFill>
                  <a:schemeClr val="accent4"/>
                </a:solidFill>
                <a:latin typeface="Merriweather"/>
                <a:ea typeface="Merriweather"/>
                <a:cs typeface="Merriweather"/>
                <a:sym typeface="Merriweather"/>
              </a:rPr>
              <a:t>- GROUP 5</a:t>
            </a:r>
            <a:endParaRPr b="1" i="1" sz="1400" u="none" cap="none" strike="noStrike">
              <a:solidFill>
                <a:schemeClr val="accent4"/>
              </a:solidFill>
              <a:latin typeface="Merriweather"/>
              <a:ea typeface="Merriweather"/>
              <a:cs typeface="Merriweather"/>
              <a:sym typeface="Merriweather"/>
            </a:endParaRPr>
          </a:p>
          <a:p>
            <a:pPr indent="0" lvl="0" marL="12700" marR="0" rtl="0" algn="l">
              <a:lnSpc>
                <a:spcPct val="114166"/>
              </a:lnSpc>
              <a:spcBef>
                <a:spcPts val="600"/>
              </a:spcBef>
              <a:spcAft>
                <a:spcPts val="0"/>
              </a:spcAft>
              <a:buClr>
                <a:srgbClr val="000000"/>
              </a:buClr>
              <a:buSzPts val="1200"/>
              <a:buFont typeface="Arial"/>
              <a:buNone/>
            </a:pPr>
            <a:r>
              <a:rPr b="1" i="0" lang="en" sz="1200" u="none" cap="none" strike="noStrike">
                <a:solidFill>
                  <a:schemeClr val="accent4"/>
                </a:solidFill>
                <a:latin typeface="Merriweather"/>
                <a:ea typeface="Merriweather"/>
                <a:cs typeface="Merriweather"/>
                <a:sym typeface="Merriweather"/>
              </a:rPr>
              <a:t>DAMINI PRASHANT VICHARE, MANISHA LAGISETTY,</a:t>
            </a:r>
            <a:endParaRPr b="1" i="0" sz="1200" u="none" cap="none" strike="noStrike">
              <a:solidFill>
                <a:schemeClr val="accent4"/>
              </a:solidFill>
              <a:latin typeface="Merriweather"/>
              <a:ea typeface="Merriweather"/>
              <a:cs typeface="Merriweather"/>
              <a:sym typeface="Merriweather"/>
            </a:endParaRPr>
          </a:p>
          <a:p>
            <a:pPr indent="0" lvl="0" marL="12700" marR="0" rtl="0" algn="l">
              <a:lnSpc>
                <a:spcPct val="114166"/>
              </a:lnSpc>
              <a:spcBef>
                <a:spcPts val="0"/>
              </a:spcBef>
              <a:spcAft>
                <a:spcPts val="0"/>
              </a:spcAft>
              <a:buClr>
                <a:srgbClr val="000000"/>
              </a:buClr>
              <a:buSzPts val="1200"/>
              <a:buFont typeface="Arial"/>
              <a:buNone/>
            </a:pPr>
            <a:r>
              <a:rPr b="1" i="0" lang="en" sz="1200" u="none" cap="none" strike="noStrike">
                <a:solidFill>
                  <a:schemeClr val="accent4"/>
                </a:solidFill>
                <a:latin typeface="Merriweather"/>
                <a:ea typeface="Merriweather"/>
                <a:cs typeface="Merriweather"/>
                <a:sym typeface="Merriweather"/>
              </a:rPr>
              <a:t>SWEEKRUTHI BALIVADA, YUTING SHA</a:t>
            </a:r>
            <a:endParaRPr b="1" i="0" sz="1200" u="none" cap="none" strike="noStrike">
              <a:solidFill>
                <a:schemeClr val="accent4"/>
              </a:solidFill>
              <a:latin typeface="Merriweather"/>
              <a:ea typeface="Merriweather"/>
              <a:cs typeface="Merriweather"/>
              <a:sym typeface="Merriweather"/>
            </a:endParaRPr>
          </a:p>
        </p:txBody>
      </p:sp>
      <p:sp>
        <p:nvSpPr>
          <p:cNvPr id="86" name="Google Shape;86;p1"/>
          <p:cNvSpPr txBox="1"/>
          <p:nvPr/>
        </p:nvSpPr>
        <p:spPr>
          <a:xfrm>
            <a:off x="4793475" y="1425525"/>
            <a:ext cx="4098300" cy="13698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Department of Applied Data Science, </a:t>
            </a:r>
            <a:endParaRPr b="1" i="0" sz="1400" u="none" cap="none" strike="noStrike">
              <a:solidFill>
                <a:schemeClr val="dk1"/>
              </a:solidFill>
              <a:latin typeface="Merriweather"/>
              <a:ea typeface="Merriweather"/>
              <a:cs typeface="Merriweather"/>
              <a:sym typeface="Merriweather"/>
            </a:endParaRPr>
          </a:p>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San Jose State University</a:t>
            </a:r>
            <a:endParaRPr b="1" i="0" sz="1400" u="none" cap="none" strike="noStrike">
              <a:solidFill>
                <a:schemeClr val="dk1"/>
              </a:solidFill>
              <a:latin typeface="Merriweather"/>
              <a:ea typeface="Merriweather"/>
              <a:cs typeface="Merriweather"/>
              <a:sym typeface="Merriweather"/>
            </a:endParaRPr>
          </a:p>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DATA 298B: MSDA Project II</a:t>
            </a:r>
            <a:endParaRPr b="1" i="0" sz="1400" u="none" cap="none" strike="noStrike">
              <a:solidFill>
                <a:schemeClr val="dk1"/>
              </a:solidFill>
              <a:latin typeface="Merriweather"/>
              <a:ea typeface="Merriweather"/>
              <a:cs typeface="Merriweather"/>
              <a:sym typeface="Merriweather"/>
            </a:endParaRPr>
          </a:p>
          <a:p>
            <a:pPr indent="0" lvl="0" marL="0" marR="0" rtl="0" algn="ctr">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Project Advisor: Dr. Jerry Gao</a:t>
            </a:r>
            <a:endParaRPr b="1" i="0" sz="1400" u="none"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0"/>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Samples - Cracks and Potholes</a:t>
            </a:r>
            <a:endParaRPr b="1" i="0" sz="3000" u="none" cap="none" strike="noStrike">
              <a:solidFill>
                <a:srgbClr val="000000"/>
              </a:solidFill>
              <a:latin typeface="Merriweather"/>
              <a:ea typeface="Merriweather"/>
              <a:cs typeface="Merriweather"/>
              <a:sym typeface="Merriweather"/>
            </a:endParaRPr>
          </a:p>
        </p:txBody>
      </p:sp>
      <p:pic>
        <p:nvPicPr>
          <p:cNvPr id="152" name="Google Shape;152;p10"/>
          <p:cNvPicPr preferRelativeResize="0"/>
          <p:nvPr/>
        </p:nvPicPr>
        <p:blipFill rotWithShape="1">
          <a:blip r:embed="rId3">
            <a:alphaModFix/>
          </a:blip>
          <a:srcRect b="0" l="0" r="0" t="0"/>
          <a:stretch/>
        </p:blipFill>
        <p:spPr>
          <a:xfrm>
            <a:off x="1010800" y="787675"/>
            <a:ext cx="6948786" cy="4274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1"/>
          <p:cNvPicPr preferRelativeResize="0"/>
          <p:nvPr/>
        </p:nvPicPr>
        <p:blipFill rotWithShape="1">
          <a:blip r:embed="rId3">
            <a:alphaModFix/>
          </a:blip>
          <a:srcRect b="0" l="0" r="0" t="0"/>
          <a:stretch/>
        </p:blipFill>
        <p:spPr>
          <a:xfrm>
            <a:off x="1374575" y="1266100"/>
            <a:ext cx="5698874" cy="3877400"/>
          </a:xfrm>
          <a:prstGeom prst="rect">
            <a:avLst/>
          </a:prstGeom>
          <a:noFill/>
          <a:ln>
            <a:noFill/>
          </a:ln>
        </p:spPr>
      </p:pic>
      <p:sp>
        <p:nvSpPr>
          <p:cNvPr id="158" name="Google Shape;158;p11"/>
          <p:cNvSpPr txBox="1"/>
          <p:nvPr/>
        </p:nvSpPr>
        <p:spPr>
          <a:xfrm>
            <a:off x="97700" y="102875"/>
            <a:ext cx="8994000" cy="10158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Samples -Illegal Dumping and Car Accidents</a:t>
            </a:r>
            <a:endParaRPr b="1" i="0" sz="30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nvSpPr>
        <p:spPr>
          <a:xfrm>
            <a:off x="97700" y="102875"/>
            <a:ext cx="8643300" cy="14316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Samples -Construction Objects and Wild Animals</a:t>
            </a:r>
            <a:endParaRPr b="1" i="0" sz="3000" u="none" cap="none" strike="noStrike">
              <a:solidFill>
                <a:srgbClr val="000000"/>
              </a:solidFill>
              <a:latin typeface="Merriweather"/>
              <a:ea typeface="Merriweather"/>
              <a:cs typeface="Merriweather"/>
              <a:sym typeface="Merriweather"/>
            </a:endParaRPr>
          </a:p>
          <a:p>
            <a:pPr indent="0" lvl="0" marL="12700" marR="0" rtl="0" algn="l">
              <a:lnSpc>
                <a:spcPct val="90000"/>
              </a:lnSpc>
              <a:spcBef>
                <a:spcPts val="0"/>
              </a:spcBef>
              <a:spcAft>
                <a:spcPts val="0"/>
              </a:spcAft>
              <a:buClr>
                <a:srgbClr val="000000"/>
              </a:buClr>
              <a:buSzPts val="3000"/>
              <a:buFont typeface="Arial"/>
              <a:buNone/>
            </a:pPr>
            <a:r>
              <a:t/>
            </a:r>
            <a:endParaRPr b="1" i="0" sz="3000" u="none" cap="none" strike="noStrike">
              <a:solidFill>
                <a:schemeClr val="dk1"/>
              </a:solidFill>
              <a:latin typeface="Merriweather"/>
              <a:ea typeface="Merriweather"/>
              <a:cs typeface="Merriweather"/>
              <a:sym typeface="Merriweather"/>
            </a:endParaRPr>
          </a:p>
        </p:txBody>
      </p:sp>
      <p:pic>
        <p:nvPicPr>
          <p:cNvPr id="164" name="Google Shape;164;p12"/>
          <p:cNvPicPr preferRelativeResize="0"/>
          <p:nvPr/>
        </p:nvPicPr>
        <p:blipFill rotWithShape="1">
          <a:blip r:embed="rId3">
            <a:alphaModFix/>
          </a:blip>
          <a:srcRect b="0" l="0" r="19522" t="0"/>
          <a:stretch/>
        </p:blipFill>
        <p:spPr>
          <a:xfrm>
            <a:off x="681150" y="1188625"/>
            <a:ext cx="6645349" cy="1587475"/>
          </a:xfrm>
          <a:prstGeom prst="rect">
            <a:avLst/>
          </a:prstGeom>
          <a:noFill/>
          <a:ln>
            <a:noFill/>
          </a:ln>
        </p:spPr>
      </p:pic>
      <p:pic>
        <p:nvPicPr>
          <p:cNvPr id="165" name="Google Shape;165;p12"/>
          <p:cNvPicPr preferRelativeResize="0"/>
          <p:nvPr/>
        </p:nvPicPr>
        <p:blipFill rotWithShape="1">
          <a:blip r:embed="rId4">
            <a:alphaModFix/>
          </a:blip>
          <a:srcRect b="0" l="0" r="0" t="0"/>
          <a:stretch/>
        </p:blipFill>
        <p:spPr>
          <a:xfrm>
            <a:off x="684000" y="3198850"/>
            <a:ext cx="6645351" cy="136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3"/>
          <p:cNvPicPr preferRelativeResize="0"/>
          <p:nvPr/>
        </p:nvPicPr>
        <p:blipFill rotWithShape="1">
          <a:blip r:embed="rId3">
            <a:alphaModFix/>
          </a:blip>
          <a:srcRect b="0" l="0" r="0" t="0"/>
          <a:stretch/>
        </p:blipFill>
        <p:spPr>
          <a:xfrm>
            <a:off x="307075" y="909500"/>
            <a:ext cx="3698300" cy="3777700"/>
          </a:xfrm>
          <a:prstGeom prst="rect">
            <a:avLst/>
          </a:prstGeom>
          <a:noFill/>
          <a:ln>
            <a:noFill/>
          </a:ln>
        </p:spPr>
      </p:pic>
      <p:sp>
        <p:nvSpPr>
          <p:cNvPr id="171" name="Google Shape;171;p13"/>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Preprocessing</a:t>
            </a:r>
            <a:endParaRPr b="1" i="0" sz="3000" u="none" cap="none" strike="noStrike">
              <a:solidFill>
                <a:srgbClr val="000000"/>
              </a:solidFill>
              <a:latin typeface="Merriweather"/>
              <a:ea typeface="Merriweather"/>
              <a:cs typeface="Merriweather"/>
              <a:sym typeface="Merriweather"/>
            </a:endParaRPr>
          </a:p>
        </p:txBody>
      </p:sp>
      <p:pic>
        <p:nvPicPr>
          <p:cNvPr id="172" name="Google Shape;172;p13"/>
          <p:cNvPicPr preferRelativeResize="0"/>
          <p:nvPr/>
        </p:nvPicPr>
        <p:blipFill rotWithShape="1">
          <a:blip r:embed="rId4">
            <a:alphaModFix/>
          </a:blip>
          <a:srcRect b="0" l="0" r="0" t="0"/>
          <a:stretch/>
        </p:blipFill>
        <p:spPr>
          <a:xfrm>
            <a:off x="4005375" y="1359102"/>
            <a:ext cx="4978075" cy="22827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Transformation</a:t>
            </a:r>
            <a:endParaRPr b="1" i="0" sz="3000" u="none" cap="none" strike="noStrike">
              <a:solidFill>
                <a:srgbClr val="000000"/>
              </a:solidFill>
              <a:latin typeface="Merriweather"/>
              <a:ea typeface="Merriweather"/>
              <a:cs typeface="Merriweather"/>
              <a:sym typeface="Merriweather"/>
            </a:endParaRPr>
          </a:p>
        </p:txBody>
      </p:sp>
      <p:sp>
        <p:nvSpPr>
          <p:cNvPr id="178" name="Google Shape;178;p14"/>
          <p:cNvSpPr txBox="1"/>
          <p:nvPr/>
        </p:nvSpPr>
        <p:spPr>
          <a:xfrm>
            <a:off x="97700" y="674350"/>
            <a:ext cx="3415800" cy="3422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100"/>
              </a:spcBef>
              <a:spcAft>
                <a:spcPts val="0"/>
              </a:spcAft>
              <a:buClr>
                <a:srgbClr val="000000"/>
              </a:buClr>
              <a:buSzPts val="1200"/>
              <a:buFont typeface="Arial"/>
              <a:buNone/>
            </a:pPr>
            <a:r>
              <a:t/>
            </a:r>
            <a:endParaRPr b="1" i="0" sz="1200" u="none" cap="none" strike="noStrike">
              <a:solidFill>
                <a:srgbClr val="000000"/>
              </a:solidFill>
              <a:latin typeface="Merriweather"/>
              <a:ea typeface="Merriweather"/>
              <a:cs typeface="Merriweather"/>
              <a:sym typeface="Merriweather"/>
            </a:endParaRPr>
          </a:p>
          <a:p>
            <a:pPr indent="0" lvl="0" marL="12700" marR="0" rtl="0" algn="just">
              <a:lnSpc>
                <a:spcPct val="150000"/>
              </a:lnSpc>
              <a:spcBef>
                <a:spcPts val="11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•Utilized a range of image data augmentation  methods, such as rotation, adjusting   brightness, translation, scaling, flipping</a:t>
            </a:r>
            <a:endParaRPr b="1" i="0" sz="1200" u="none" cap="none" strike="noStrike">
              <a:solidFill>
                <a:srgbClr val="000000"/>
              </a:solidFill>
              <a:latin typeface="Merriweather"/>
              <a:ea typeface="Merriweather"/>
              <a:cs typeface="Merriweather"/>
              <a:sym typeface="Merriweather"/>
            </a:endParaRPr>
          </a:p>
          <a:p>
            <a:pPr indent="0" lvl="0" marL="12700" marR="0" rtl="0" algn="just">
              <a:lnSpc>
                <a:spcPct val="150000"/>
              </a:lnSpc>
              <a:spcBef>
                <a:spcPts val="11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•Employing these techniques serves to diversify and improve the dataset, enhancing the  model's capacity to adapt to various scenarios, to cover all possible angles of anomalies and effectively manage real world variations. </a:t>
            </a:r>
            <a:endParaRPr b="1" i="0" sz="1200" u="none" cap="none" strike="noStrike">
              <a:solidFill>
                <a:srgbClr val="000000"/>
              </a:solidFill>
              <a:latin typeface="Merriweather"/>
              <a:ea typeface="Merriweather"/>
              <a:cs typeface="Merriweather"/>
              <a:sym typeface="Merriweather"/>
            </a:endParaRPr>
          </a:p>
        </p:txBody>
      </p:sp>
      <p:pic>
        <p:nvPicPr>
          <p:cNvPr id="179" name="Google Shape;179;p14"/>
          <p:cNvPicPr preferRelativeResize="0"/>
          <p:nvPr/>
        </p:nvPicPr>
        <p:blipFill rotWithShape="1">
          <a:blip r:embed="rId3">
            <a:alphaModFix/>
          </a:blip>
          <a:srcRect b="0" l="0" r="0" t="0"/>
          <a:stretch/>
        </p:blipFill>
        <p:spPr>
          <a:xfrm>
            <a:off x="3698200" y="803525"/>
            <a:ext cx="4962525" cy="409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nvSpPr>
        <p:spPr>
          <a:xfrm>
            <a:off x="87600" y="927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After Transformations</a:t>
            </a:r>
            <a:endParaRPr b="1" i="0" sz="3000" u="none" cap="none" strike="noStrike">
              <a:solidFill>
                <a:srgbClr val="000000"/>
              </a:solidFill>
              <a:latin typeface="Merriweather"/>
              <a:ea typeface="Merriweather"/>
              <a:cs typeface="Merriweather"/>
              <a:sym typeface="Merriweather"/>
            </a:endParaRPr>
          </a:p>
        </p:txBody>
      </p:sp>
      <p:pic>
        <p:nvPicPr>
          <p:cNvPr id="185" name="Google Shape;185;p15"/>
          <p:cNvPicPr preferRelativeResize="0"/>
          <p:nvPr/>
        </p:nvPicPr>
        <p:blipFill rotWithShape="1">
          <a:blip r:embed="rId3">
            <a:alphaModFix/>
          </a:blip>
          <a:srcRect b="0" l="0" r="0" t="0"/>
          <a:stretch/>
        </p:blipFill>
        <p:spPr>
          <a:xfrm>
            <a:off x="304000" y="794925"/>
            <a:ext cx="7224300" cy="424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Splitting</a:t>
            </a:r>
            <a:endParaRPr b="1" i="0" sz="3000" u="none" cap="none" strike="noStrike">
              <a:solidFill>
                <a:srgbClr val="000000"/>
              </a:solidFill>
              <a:latin typeface="Merriweather"/>
              <a:ea typeface="Merriweather"/>
              <a:cs typeface="Merriweather"/>
              <a:sym typeface="Merriweather"/>
            </a:endParaRPr>
          </a:p>
        </p:txBody>
      </p:sp>
      <p:sp>
        <p:nvSpPr>
          <p:cNvPr id="191" name="Google Shape;191;p16"/>
          <p:cNvSpPr txBox="1"/>
          <p:nvPr/>
        </p:nvSpPr>
        <p:spPr>
          <a:xfrm>
            <a:off x="176825" y="1097975"/>
            <a:ext cx="6553500" cy="2488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•A 70-20-10 split  ratio  was  maintained  while paying careful attention to annotation. Sample  datasets  were  provided  for visualization purposes.</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•This ensures the model has sufficient data to learn, validate its performance, and test its generalization.</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50000"/>
              </a:lnSpc>
              <a:spcBef>
                <a:spcPts val="1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•Files are moved into appropriate directories after splitting.</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50000"/>
              </a:lnSpc>
              <a:spcBef>
                <a:spcPts val="1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•Directories: train/images, train/labels, valid/images, valid/labels, etc.</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pic>
        <p:nvPicPr>
          <p:cNvPr id="192" name="Google Shape;192;p16"/>
          <p:cNvPicPr preferRelativeResize="0"/>
          <p:nvPr/>
        </p:nvPicPr>
        <p:blipFill rotWithShape="1">
          <a:blip r:embed="rId3">
            <a:alphaModFix/>
          </a:blip>
          <a:srcRect b="0" l="0" r="0" t="0"/>
          <a:stretch/>
        </p:blipFill>
        <p:spPr>
          <a:xfrm>
            <a:off x="176825" y="3119100"/>
            <a:ext cx="5806824" cy="1587075"/>
          </a:xfrm>
          <a:prstGeom prst="rect">
            <a:avLst/>
          </a:prstGeom>
          <a:noFill/>
          <a:ln>
            <a:noFill/>
          </a:ln>
        </p:spPr>
      </p:pic>
      <p:pic>
        <p:nvPicPr>
          <p:cNvPr id="193" name="Google Shape;193;p16"/>
          <p:cNvPicPr preferRelativeResize="0"/>
          <p:nvPr/>
        </p:nvPicPr>
        <p:blipFill rotWithShape="1">
          <a:blip r:embed="rId4">
            <a:alphaModFix/>
          </a:blip>
          <a:srcRect b="0" l="0" r="0" t="0"/>
          <a:stretch/>
        </p:blipFill>
        <p:spPr>
          <a:xfrm>
            <a:off x="6301150" y="2850675"/>
            <a:ext cx="2767951" cy="1855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7" name="Shape 197"/>
        <p:cNvGrpSpPr/>
        <p:nvPr/>
      </p:nvGrpSpPr>
      <p:grpSpPr>
        <a:xfrm>
          <a:off x="0" y="0"/>
          <a:ext cx="0" cy="0"/>
          <a:chOff x="0" y="0"/>
          <a:chExt cx="0" cy="0"/>
        </a:xfrm>
      </p:grpSpPr>
      <p:sp>
        <p:nvSpPr>
          <p:cNvPr id="198" name="Google Shape;198;p17"/>
          <p:cNvSpPr txBox="1"/>
          <p:nvPr>
            <p:ph type="title"/>
          </p:nvPr>
        </p:nvSpPr>
        <p:spPr>
          <a:xfrm>
            <a:off x="660468" y="-343949"/>
            <a:ext cx="29493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Modelling</a:t>
            </a:r>
            <a:endParaRPr b="1" sz="3000">
              <a:latin typeface="Merriweather"/>
              <a:ea typeface="Merriweather"/>
              <a:cs typeface="Merriweather"/>
              <a:sym typeface="Merriweather"/>
            </a:endParaRPr>
          </a:p>
        </p:txBody>
      </p:sp>
      <p:sp>
        <p:nvSpPr>
          <p:cNvPr id="199" name="Google Shape;199;p17"/>
          <p:cNvSpPr txBox="1"/>
          <p:nvPr>
            <p:ph idx="2" type="body"/>
          </p:nvPr>
        </p:nvSpPr>
        <p:spPr>
          <a:xfrm>
            <a:off x="660475" y="1102801"/>
            <a:ext cx="4550400" cy="3356700"/>
          </a:xfrm>
          <a:prstGeom prst="rect">
            <a:avLst/>
          </a:prstGeom>
          <a:noFill/>
          <a:ln>
            <a:noFill/>
          </a:ln>
        </p:spPr>
        <p:txBody>
          <a:bodyPr anchorCtr="0" anchor="t" bIns="34275" lIns="68575" spcFirstLastPara="1" rIns="68575" wrap="square" tIns="34275">
            <a:noAutofit/>
          </a:bodyPr>
          <a:lstStyle/>
          <a:p>
            <a:pPr indent="-209550" lvl="0" marL="215900" rtl="0" algn="just">
              <a:lnSpc>
                <a:spcPct val="150000"/>
              </a:lnSpc>
              <a:spcBef>
                <a:spcPts val="0"/>
              </a:spcBef>
              <a:spcAft>
                <a:spcPts val="0"/>
              </a:spcAft>
              <a:buClr>
                <a:schemeClr val="dk1"/>
              </a:buClr>
              <a:buSzPts val="900"/>
              <a:buFont typeface="Merriweather"/>
              <a:buChar char="•"/>
            </a:pPr>
            <a:r>
              <a:rPr b="1" lang="en" sz="1100">
                <a:latin typeface="Merriweather"/>
                <a:ea typeface="Merriweather"/>
                <a:cs typeface="Merriweather"/>
                <a:sym typeface="Merriweather"/>
              </a:rPr>
              <a:t>In our project we have divided the modelling into 2 stages in order to improve efficiency.</a:t>
            </a:r>
            <a:endParaRPr b="1" sz="1100">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Stage 1 modelling consists of Improved yolo v8 model. Model architecture along with input and output is shown in next slides. The improvisation made in the baseline model is highlighted.</a:t>
            </a:r>
            <a:endParaRPr b="1" sz="1100">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In Stage 2 modelling we have 6 different models corresponding to our 6 obstacle categories namely Animals, Construction, Potholes, Vehicle Collisions, Cracks and Illegal dumping.</a:t>
            </a:r>
            <a:endParaRPr b="1">
              <a:latin typeface="Merriweather"/>
              <a:ea typeface="Merriweather"/>
              <a:cs typeface="Merriweather"/>
              <a:sym typeface="Merriweather"/>
            </a:endParaRPr>
          </a:p>
          <a:p>
            <a:pPr indent="-209550" lvl="0" marL="215900" rtl="0" algn="just">
              <a:lnSpc>
                <a:spcPct val="150000"/>
              </a:lnSpc>
              <a:spcBef>
                <a:spcPts val="800"/>
              </a:spcBef>
              <a:spcAft>
                <a:spcPts val="0"/>
              </a:spcAft>
              <a:buClr>
                <a:schemeClr val="dk1"/>
              </a:buClr>
              <a:buSzPts val="900"/>
              <a:buFont typeface="Merriweather"/>
              <a:buChar char="•"/>
            </a:pPr>
            <a:r>
              <a:rPr b="1" lang="en" sz="1100">
                <a:latin typeface="Merriweather"/>
                <a:ea typeface="Merriweather"/>
                <a:cs typeface="Merriweather"/>
                <a:sym typeface="Merriweather"/>
              </a:rPr>
              <a:t>For stage 2 we have chosen 2 baseline models – Vision Transformer and MobileNet-Single shot Multibox.</a:t>
            </a:r>
            <a:endParaRPr b="1" sz="1100">
              <a:latin typeface="Merriweather"/>
              <a:ea typeface="Merriweather"/>
              <a:cs typeface="Merriweather"/>
              <a:sym typeface="Merriweather"/>
            </a:endParaRPr>
          </a:p>
          <a:p>
            <a:pPr indent="0" lvl="0" marL="0" rtl="0" algn="just">
              <a:lnSpc>
                <a:spcPct val="150000"/>
              </a:lnSpc>
              <a:spcBef>
                <a:spcPts val="800"/>
              </a:spcBef>
              <a:spcAft>
                <a:spcPts val="1200"/>
              </a:spcAft>
              <a:buClr>
                <a:schemeClr val="dk1"/>
              </a:buClr>
              <a:buSzPts val="900"/>
              <a:buNone/>
            </a:pPr>
            <a:r>
              <a:t/>
            </a:r>
            <a:endParaRPr b="1" sz="1100">
              <a:latin typeface="Merriweather"/>
              <a:ea typeface="Merriweather"/>
              <a:cs typeface="Merriweather"/>
              <a:sym typeface="Merriweather"/>
            </a:endParaRPr>
          </a:p>
        </p:txBody>
      </p:sp>
      <p:pic>
        <p:nvPicPr>
          <p:cNvPr id="200" name="Google Shape;200;p17"/>
          <p:cNvPicPr preferRelativeResize="0"/>
          <p:nvPr/>
        </p:nvPicPr>
        <p:blipFill rotWithShape="1">
          <a:blip r:embed="rId3">
            <a:alphaModFix/>
          </a:blip>
          <a:srcRect b="0" l="0" r="0" t="0"/>
          <a:stretch/>
        </p:blipFill>
        <p:spPr>
          <a:xfrm>
            <a:off x="6132840" y="173198"/>
            <a:ext cx="2329260" cy="49082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04" name="Shape 204"/>
        <p:cNvGrpSpPr/>
        <p:nvPr/>
      </p:nvGrpSpPr>
      <p:grpSpPr>
        <a:xfrm>
          <a:off x="0" y="0"/>
          <a:ext cx="0" cy="0"/>
          <a:chOff x="0" y="0"/>
          <a:chExt cx="0" cy="0"/>
        </a:xfrm>
      </p:grpSpPr>
      <p:sp>
        <p:nvSpPr>
          <p:cNvPr id="205" name="Google Shape;205;p18"/>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Selection</a:t>
            </a:r>
            <a:endParaRPr b="1" sz="3000">
              <a:latin typeface="Merriweather"/>
              <a:ea typeface="Merriweather"/>
              <a:cs typeface="Merriweather"/>
              <a:sym typeface="Merriweather"/>
            </a:endParaRPr>
          </a:p>
        </p:txBody>
      </p:sp>
      <p:sp>
        <p:nvSpPr>
          <p:cNvPr id="206" name="Google Shape;206;p18"/>
          <p:cNvSpPr txBox="1"/>
          <p:nvPr>
            <p:ph idx="2" type="body"/>
          </p:nvPr>
        </p:nvSpPr>
        <p:spPr>
          <a:xfrm>
            <a:off x="629840" y="3697372"/>
            <a:ext cx="8150849" cy="993010"/>
          </a:xfrm>
          <a:prstGeom prst="rect">
            <a:avLst/>
          </a:prstGeom>
          <a:noFill/>
          <a:ln>
            <a:noFill/>
          </a:ln>
        </p:spPr>
        <p:txBody>
          <a:bodyPr anchorCtr="0" anchor="t" bIns="34275" lIns="68575" spcFirstLastPara="1" rIns="68575" wrap="square" tIns="34275">
            <a:noAutofit/>
          </a:bodyPr>
          <a:lstStyle/>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For stage 1 modelling, we have experimented with 4 models – Custom Yolo V5, Yolo V8, Faster RCNN and SSD.</a:t>
            </a:r>
            <a:endParaRPr b="1">
              <a:latin typeface="Merriweather"/>
              <a:ea typeface="Merriweather"/>
              <a:cs typeface="Merriweather"/>
              <a:sym typeface="Merriweather"/>
            </a:endParaRPr>
          </a:p>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We then compared the evaluation metrics of all the 4 models. </a:t>
            </a:r>
            <a:endParaRPr b="1">
              <a:latin typeface="Merriweather"/>
              <a:ea typeface="Merriweather"/>
              <a:cs typeface="Merriweather"/>
              <a:sym typeface="Merriweather"/>
            </a:endParaRPr>
          </a:p>
          <a:p>
            <a:pPr indent="-209550" lvl="0" marL="215900" rtl="0" algn="just">
              <a:lnSpc>
                <a:spcPct val="100000"/>
              </a:lnSpc>
              <a:spcBef>
                <a:spcPts val="800"/>
              </a:spcBef>
              <a:spcAft>
                <a:spcPts val="1200"/>
              </a:spcAft>
              <a:buClr>
                <a:schemeClr val="dk1"/>
              </a:buClr>
              <a:buSzPts val="900"/>
              <a:buFont typeface="Merriweather"/>
              <a:buChar char="•"/>
            </a:pPr>
            <a:r>
              <a:rPr b="1" lang="en">
                <a:latin typeface="Merriweather"/>
                <a:ea typeface="Merriweather"/>
                <a:cs typeface="Merriweather"/>
                <a:sym typeface="Merriweather"/>
              </a:rPr>
              <a:t>Custom Yolo V8 outperformed the rest of the models.</a:t>
            </a:r>
            <a:endParaRPr b="1">
              <a:latin typeface="Merriweather"/>
              <a:ea typeface="Merriweather"/>
              <a:cs typeface="Merriweather"/>
              <a:sym typeface="Merriweather"/>
            </a:endParaRPr>
          </a:p>
        </p:txBody>
      </p:sp>
      <p:pic>
        <p:nvPicPr>
          <p:cNvPr id="207" name="Google Shape;207;p18"/>
          <p:cNvPicPr preferRelativeResize="0"/>
          <p:nvPr/>
        </p:nvPicPr>
        <p:blipFill rotWithShape="1">
          <a:blip r:embed="rId3">
            <a:alphaModFix/>
          </a:blip>
          <a:srcRect b="0" l="0" r="0" t="0"/>
          <a:stretch/>
        </p:blipFill>
        <p:spPr>
          <a:xfrm>
            <a:off x="1094757" y="978140"/>
            <a:ext cx="6954485" cy="25972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11" name="Shape 211"/>
        <p:cNvGrpSpPr/>
        <p:nvPr/>
      </p:nvGrpSpPr>
      <p:grpSpPr>
        <a:xfrm>
          <a:off x="0" y="0"/>
          <a:ext cx="0" cy="0"/>
          <a:chOff x="0" y="0"/>
          <a:chExt cx="0" cy="0"/>
        </a:xfrm>
      </p:grpSpPr>
      <p:sp>
        <p:nvSpPr>
          <p:cNvPr id="212" name="Google Shape;212;p19"/>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a:t>
            </a:r>
            <a:r>
              <a:rPr b="1" lang="en" sz="3000"/>
              <a:t>UAV Yolo v8</a:t>
            </a:r>
            <a:endParaRPr b="1" sz="3000">
              <a:latin typeface="Merriweather"/>
              <a:ea typeface="Merriweather"/>
              <a:cs typeface="Merriweather"/>
              <a:sym typeface="Merriweather"/>
            </a:endParaRPr>
          </a:p>
        </p:txBody>
      </p:sp>
      <p:sp>
        <p:nvSpPr>
          <p:cNvPr id="213" name="Google Shape;213;p19"/>
          <p:cNvSpPr txBox="1"/>
          <p:nvPr>
            <p:ph idx="2" type="body"/>
          </p:nvPr>
        </p:nvSpPr>
        <p:spPr>
          <a:xfrm>
            <a:off x="629840" y="2838450"/>
            <a:ext cx="7989944" cy="200025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Derived from pre trained YOLO v8, originally trained on COCO dataset with 80 classes and 2.5M images.</a:t>
            </a:r>
            <a:endParaRPr b="1" sz="1100">
              <a:latin typeface="Merriweather"/>
              <a:ea typeface="Merriweather"/>
              <a:cs typeface="Merriweather"/>
              <a:sym typeface="Merriweather"/>
            </a:endParaRPr>
          </a:p>
          <a:p>
            <a:pPr indent="-215900" lvl="0" marL="215900" rtl="0" algn="just">
              <a:lnSpc>
                <a:spcPct val="100000"/>
              </a:lnSpc>
              <a:spcBef>
                <a:spcPts val="20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Improvisations made to the baseline Yolo V8 model are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Customized Head: Modified for our task, focusing on 6 specific object classes.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PANet Integration: Utilizes Path Aggregation Network for enhanced multi-scale feature extraction.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Arial"/>
              <a:buChar char="•"/>
            </a:pPr>
            <a:r>
              <a:rPr b="1" lang="en">
                <a:latin typeface="Merriweather"/>
                <a:ea typeface="Merriweather"/>
                <a:cs typeface="Merriweather"/>
                <a:sym typeface="Merriweather"/>
              </a:rPr>
              <a:t>Powerful Backbone: Retains YOLO v8's robust backbone for feature extraction.</a:t>
            </a:r>
            <a:endParaRPr b="1">
              <a:latin typeface="Merriweather"/>
              <a:ea typeface="Merriweather"/>
              <a:cs typeface="Merriweather"/>
              <a:sym typeface="Merriweather"/>
            </a:endParaRPr>
          </a:p>
          <a:p>
            <a:pPr indent="-152400" lvl="1" marL="558800" rtl="0" algn="just">
              <a:lnSpc>
                <a:spcPct val="100000"/>
              </a:lnSpc>
              <a:spcBef>
                <a:spcPts val="800"/>
              </a:spcBef>
              <a:spcAft>
                <a:spcPts val="1200"/>
              </a:spcAft>
              <a:buClr>
                <a:schemeClr val="dk1"/>
              </a:buClr>
              <a:buSzPts val="900"/>
              <a:buFont typeface="Arial"/>
              <a:buNone/>
            </a:pPr>
            <a:r>
              <a:t/>
            </a:r>
            <a:endParaRPr b="1">
              <a:latin typeface="Merriweather"/>
              <a:ea typeface="Merriweather"/>
              <a:cs typeface="Merriweather"/>
              <a:sym typeface="Merriweather"/>
            </a:endParaRPr>
          </a:p>
        </p:txBody>
      </p:sp>
      <p:pic>
        <p:nvPicPr>
          <p:cNvPr id="214" name="Google Shape;214;p19"/>
          <p:cNvPicPr preferRelativeResize="0"/>
          <p:nvPr>
            <p:ph idx="1" type="body"/>
          </p:nvPr>
        </p:nvPicPr>
        <p:blipFill rotWithShape="1">
          <a:blip r:embed="rId3">
            <a:alphaModFix/>
          </a:blip>
          <a:srcRect b="0" l="0" r="0" t="0"/>
          <a:stretch/>
        </p:blipFill>
        <p:spPr>
          <a:xfrm>
            <a:off x="629840" y="951341"/>
            <a:ext cx="7989900" cy="162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
          <p:cNvSpPr txBox="1"/>
          <p:nvPr>
            <p:ph type="title"/>
          </p:nvPr>
        </p:nvSpPr>
        <p:spPr>
          <a:xfrm>
            <a:off x="128750" y="154750"/>
            <a:ext cx="6247800" cy="36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 sz="3000"/>
              <a:t>Table Of Contents</a:t>
            </a:r>
            <a:endParaRPr b="1" sz="3000"/>
          </a:p>
        </p:txBody>
      </p:sp>
      <p:sp>
        <p:nvSpPr>
          <p:cNvPr id="92" name="Google Shape;92;p2"/>
          <p:cNvSpPr txBox="1"/>
          <p:nvPr/>
        </p:nvSpPr>
        <p:spPr>
          <a:xfrm>
            <a:off x="318450" y="913775"/>
            <a:ext cx="4733400" cy="27483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Project Introduction</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Project background and Motivation</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Data Engineering</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Machine Learning Modeling</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Machine Learning Evaluation Results </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Web Portal System Development </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System Demo and Testing</a:t>
            </a:r>
            <a:endParaRPr b="1" i="0" sz="1600" u="none" cap="none" strike="noStrike">
              <a:solidFill>
                <a:srgbClr val="000000"/>
              </a:solidFill>
              <a:latin typeface="Merriweather"/>
              <a:ea typeface="Merriweather"/>
              <a:cs typeface="Merriweather"/>
              <a:sym typeface="Merriweather"/>
            </a:endParaRPr>
          </a:p>
          <a:p>
            <a:pPr indent="-330200" lvl="0" marL="457200" marR="0" rtl="0" algn="l">
              <a:lnSpc>
                <a:spcPct val="150000"/>
              </a:lnSpc>
              <a:spcBef>
                <a:spcPts val="0"/>
              </a:spcBef>
              <a:spcAft>
                <a:spcPts val="0"/>
              </a:spcAft>
              <a:buClr>
                <a:srgbClr val="000000"/>
              </a:buClr>
              <a:buSzPts val="1600"/>
              <a:buFont typeface="Merriweather"/>
              <a:buChar char="➔"/>
            </a:pPr>
            <a:r>
              <a:rPr b="1" i="0" lang="en" sz="1600" u="none" cap="none" strike="noStrike">
                <a:solidFill>
                  <a:srgbClr val="000000"/>
                </a:solidFill>
                <a:latin typeface="Merriweather"/>
                <a:ea typeface="Merriweather"/>
                <a:cs typeface="Merriweather"/>
                <a:sym typeface="Merriweather"/>
              </a:rPr>
              <a:t>Literature and Technology Survey</a:t>
            </a:r>
            <a:endParaRPr b="1" i="0" sz="1600" u="none" cap="none" strike="noStrike">
              <a:solidFill>
                <a:srgbClr val="000000"/>
              </a:solidFill>
              <a:latin typeface="Merriweather"/>
              <a:ea typeface="Merriweather"/>
              <a:cs typeface="Merriweather"/>
              <a:sym typeface="Merriweather"/>
            </a:endParaRPr>
          </a:p>
          <a:p>
            <a:pPr indent="0" lvl="0" marL="0" marR="0" rtl="0" algn="l">
              <a:lnSpc>
                <a:spcPct val="150000"/>
              </a:lnSpc>
              <a:spcBef>
                <a:spcPts val="0"/>
              </a:spcBef>
              <a:spcAft>
                <a:spcPts val="0"/>
              </a:spcAft>
              <a:buClr>
                <a:srgbClr val="000000"/>
              </a:buClr>
              <a:buSzPts val="1500"/>
              <a:buFont typeface="Arial"/>
              <a:buNone/>
            </a:pPr>
            <a:r>
              <a:t/>
            </a:r>
            <a:endParaRPr b="0" i="0" sz="1500" u="none" cap="none" strike="noStrike">
              <a:solidFill>
                <a:schemeClr val="dk2"/>
              </a:solidFill>
              <a:latin typeface="Roboto"/>
              <a:ea typeface="Roboto"/>
              <a:cs typeface="Roboto"/>
              <a:sym typeface="Roboto"/>
            </a:endParaRPr>
          </a:p>
        </p:txBody>
      </p:sp>
      <p:pic>
        <p:nvPicPr>
          <p:cNvPr id="93" name="Google Shape;93;p2"/>
          <p:cNvPicPr preferRelativeResize="0"/>
          <p:nvPr/>
        </p:nvPicPr>
        <p:blipFill rotWithShape="1">
          <a:blip r:embed="rId3">
            <a:alphaModFix/>
          </a:blip>
          <a:srcRect b="0" l="0" r="0" t="0"/>
          <a:stretch/>
        </p:blipFill>
        <p:spPr>
          <a:xfrm>
            <a:off x="4957900" y="580894"/>
            <a:ext cx="4027225" cy="3659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18" name="Shape 218"/>
        <p:cNvGrpSpPr/>
        <p:nvPr/>
      </p:nvGrpSpPr>
      <p:grpSpPr>
        <a:xfrm>
          <a:off x="0" y="0"/>
          <a:ext cx="0" cy="0"/>
          <a:chOff x="0" y="0"/>
          <a:chExt cx="0" cy="0"/>
        </a:xfrm>
      </p:grpSpPr>
      <p:sp>
        <p:nvSpPr>
          <p:cNvPr id="219" name="Google Shape;219;p20"/>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Comparison</a:t>
            </a:r>
            <a:endParaRPr b="1" sz="3000">
              <a:latin typeface="Merriweather"/>
              <a:ea typeface="Merriweather"/>
              <a:cs typeface="Merriweather"/>
              <a:sym typeface="Merriweather"/>
            </a:endParaRPr>
          </a:p>
        </p:txBody>
      </p:sp>
      <p:pic>
        <p:nvPicPr>
          <p:cNvPr id="220" name="Google Shape;220;p20"/>
          <p:cNvPicPr preferRelativeResize="0"/>
          <p:nvPr/>
        </p:nvPicPr>
        <p:blipFill rotWithShape="1">
          <a:blip r:embed="rId3">
            <a:alphaModFix/>
          </a:blip>
          <a:srcRect b="0" l="0" r="0" t="0"/>
          <a:stretch/>
        </p:blipFill>
        <p:spPr>
          <a:xfrm>
            <a:off x="582088" y="1101971"/>
            <a:ext cx="8075094" cy="3987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24" name="Shape 224"/>
        <p:cNvGrpSpPr/>
        <p:nvPr/>
      </p:nvGrpSpPr>
      <p:grpSpPr>
        <a:xfrm>
          <a:off x="0" y="0"/>
          <a:ext cx="0" cy="0"/>
          <a:chOff x="0" y="0"/>
          <a:chExt cx="0" cy="0"/>
        </a:xfrm>
      </p:grpSpPr>
      <p:sp>
        <p:nvSpPr>
          <p:cNvPr id="225" name="Google Shape;225;p21"/>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1 - Model </a:t>
            </a:r>
            <a:r>
              <a:rPr b="1" lang="en" sz="3000"/>
              <a:t>Comparison</a:t>
            </a:r>
            <a:endParaRPr b="1" sz="3000">
              <a:latin typeface="Merriweather"/>
              <a:ea typeface="Merriweather"/>
              <a:cs typeface="Merriweather"/>
              <a:sym typeface="Merriweather"/>
            </a:endParaRPr>
          </a:p>
        </p:txBody>
      </p:sp>
      <p:graphicFrame>
        <p:nvGraphicFramePr>
          <p:cNvPr id="226" name="Google Shape;226;p21"/>
          <p:cNvGraphicFramePr/>
          <p:nvPr/>
        </p:nvGraphicFramePr>
        <p:xfrm>
          <a:off x="348000" y="1238250"/>
          <a:ext cx="3000000" cy="3000000"/>
        </p:xfrm>
        <a:graphic>
          <a:graphicData uri="http://schemas.openxmlformats.org/drawingml/2006/table">
            <a:tbl>
              <a:tblPr>
                <a:noFill/>
                <a:tableStyleId>{6FD42C4D-5C5F-45A3-A58D-36D18D62831B}</a:tableStyleId>
              </a:tblPr>
              <a:tblGrid>
                <a:gridCol w="816875"/>
                <a:gridCol w="896700"/>
                <a:gridCol w="886000"/>
                <a:gridCol w="912725"/>
                <a:gridCol w="1434525"/>
                <a:gridCol w="989300"/>
                <a:gridCol w="1416725"/>
                <a:gridCol w="1024025"/>
              </a:tblGrid>
              <a:tr h="455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Model</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Cracks</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Pothole</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Animal</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Construction</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Garbage</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Car Accident</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All Class</a:t>
                      </a:r>
                      <a:endParaRPr b="1" sz="14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5446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Yolo V5</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0.554</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0.936</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0.924</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0.908</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0.257</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0.777</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0.726</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4634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UAV Yolo V8</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0.645</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0.921</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0.906</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0.896</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0.362</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0.749</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0.747</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9276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Faster-</a:t>
                      </a:r>
                      <a:endParaRPr b="1" sz="1100" u="none" cap="none" strike="noStrike">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b="1" i="1" lang="en" sz="1400" u="none" cap="none" strike="noStrike">
                          <a:latin typeface="Merriweather"/>
                          <a:ea typeface="Merriweather"/>
                          <a:cs typeface="Merriweather"/>
                          <a:sym typeface="Merriweather"/>
                        </a:rPr>
                        <a:t> </a:t>
                      </a:r>
                      <a:endParaRPr b="1" sz="1400" u="none" cap="none" strike="noStrike">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RCNN</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0.39</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0.025</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0.43</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N/A</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N/A</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N/A</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N/A</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r h="9285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MB1-</a:t>
                      </a:r>
                      <a:endParaRPr b="1" sz="1100" u="none" cap="none" strike="noStrike">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b="1" i="1" lang="en" sz="1400" u="none" cap="none" strike="noStrike">
                          <a:latin typeface="Merriweather"/>
                          <a:ea typeface="Merriweather"/>
                          <a:cs typeface="Merriweather"/>
                          <a:sym typeface="Merriweather"/>
                        </a:rPr>
                        <a:t> </a:t>
                      </a:r>
                      <a:endParaRPr b="1" sz="1400" u="none" cap="none" strike="noStrike">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SSD</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0.4</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0.414</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0.780</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762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0.3977</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0.877</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0.692</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c>
                  <a:txBody>
                    <a:bodyPr/>
                    <a:lstStyle/>
                    <a:p>
                      <a:pPr indent="0" lvl="0" marL="50800" marR="0" rtl="0" algn="l">
                        <a:lnSpc>
                          <a:spcPct val="100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0.594</a:t>
                      </a:r>
                      <a:endParaRPr b="1" sz="1100" u="none" cap="none" strike="noStrike">
                        <a:latin typeface="Merriweather"/>
                        <a:ea typeface="Merriweather"/>
                        <a:cs typeface="Merriweather"/>
                        <a:sym typeface="Merriweathe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7E7E7E"/>
                      </a:solidFill>
                      <a:prstDash val="solid"/>
                      <a:round/>
                      <a:headEnd len="sm" w="sm" type="none"/>
                      <a:tailEnd len="sm" w="sm" type="none"/>
                    </a:lnT>
                    <a:lnB cap="flat" cmpd="sng" w="12700">
                      <a:solidFill>
                        <a:srgbClr val="7E7E7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0" name="Shape 230"/>
        <p:cNvGrpSpPr/>
        <p:nvPr/>
      </p:nvGrpSpPr>
      <p:grpSpPr>
        <a:xfrm>
          <a:off x="0" y="0"/>
          <a:ext cx="0" cy="0"/>
          <a:chOff x="0" y="0"/>
          <a:chExt cx="0" cy="0"/>
        </a:xfrm>
      </p:grpSpPr>
      <p:sp>
        <p:nvSpPr>
          <p:cNvPr id="231" name="Google Shape;231;p22"/>
          <p:cNvSpPr txBox="1"/>
          <p:nvPr>
            <p:ph type="title"/>
          </p:nvPr>
        </p:nvSpPr>
        <p:spPr>
          <a:xfrm>
            <a:off x="629851" y="342900"/>
            <a:ext cx="8097600" cy="315300"/>
          </a:xfrm>
          <a:prstGeom prst="rect">
            <a:avLst/>
          </a:prstGeom>
          <a:noFill/>
          <a:ln>
            <a:noFill/>
          </a:ln>
        </p:spPr>
        <p:txBody>
          <a:bodyPr anchorCtr="0" anchor="ctr" bIns="34275" lIns="68575" spcFirstLastPara="1" rIns="68575" wrap="square" tIns="34275">
            <a:noAutofit/>
          </a:bodyPr>
          <a:lstStyle/>
          <a:p>
            <a:pPr indent="0" lvl="0" marL="0" rtl="0" algn="just">
              <a:lnSpc>
                <a:spcPct val="150000"/>
              </a:lnSpc>
              <a:spcBef>
                <a:spcPts val="0"/>
              </a:spcBef>
              <a:spcAft>
                <a:spcPts val="0"/>
              </a:spcAft>
              <a:buClr>
                <a:schemeClr val="dk1"/>
              </a:buClr>
              <a:buSzPts val="1800"/>
              <a:buFont typeface="Merriweather"/>
              <a:buNone/>
            </a:pPr>
            <a:r>
              <a:rPr b="1" lang="en" sz="2090">
                <a:latin typeface="Merriweather"/>
                <a:ea typeface="Merriweather"/>
                <a:cs typeface="Merriweather"/>
                <a:sym typeface="Merriweather"/>
              </a:rPr>
              <a:t>Evaluation results of the Stage 1 model – </a:t>
            </a:r>
            <a:r>
              <a:rPr b="1" lang="en" sz="2090"/>
              <a:t>UAV </a:t>
            </a:r>
            <a:r>
              <a:rPr b="1" lang="en" sz="2090">
                <a:latin typeface="Merriweather"/>
                <a:ea typeface="Merriweather"/>
                <a:cs typeface="Merriweather"/>
                <a:sym typeface="Merriweather"/>
              </a:rPr>
              <a:t>Yolo V8</a:t>
            </a:r>
            <a:endParaRPr b="1" sz="920">
              <a:latin typeface="Merriweather"/>
              <a:ea typeface="Merriweather"/>
              <a:cs typeface="Merriweather"/>
              <a:sym typeface="Merriweather"/>
            </a:endParaRPr>
          </a:p>
        </p:txBody>
      </p:sp>
      <p:sp>
        <p:nvSpPr>
          <p:cNvPr id="232" name="Google Shape;232;p22"/>
          <p:cNvSpPr txBox="1"/>
          <p:nvPr>
            <p:ph idx="2" type="body"/>
          </p:nvPr>
        </p:nvSpPr>
        <p:spPr>
          <a:xfrm>
            <a:off x="390525" y="3422268"/>
            <a:ext cx="8181975" cy="1378332"/>
          </a:xfrm>
          <a:prstGeom prst="rect">
            <a:avLst/>
          </a:prstGeom>
          <a:noFill/>
          <a:ln>
            <a:noFill/>
          </a:ln>
        </p:spPr>
        <p:txBody>
          <a:bodyPr anchorCtr="0" anchor="t" bIns="34275" lIns="68575" spcFirstLastPara="1" rIns="68575" wrap="square" tIns="34275">
            <a:normAutofit/>
          </a:bodyPr>
          <a:lstStyle/>
          <a:p>
            <a:pPr indent="-215900" lvl="0" marL="215900" rtl="0" algn="l">
              <a:lnSpc>
                <a:spcPct val="90000"/>
              </a:lnSpc>
              <a:spcBef>
                <a:spcPts val="0"/>
              </a:spcBef>
              <a:spcAft>
                <a:spcPts val="0"/>
              </a:spcAft>
              <a:buClr>
                <a:schemeClr val="dk1"/>
              </a:buClr>
              <a:buSzPts val="1200"/>
              <a:buFont typeface="Arial"/>
              <a:buChar char="•"/>
            </a:pPr>
            <a:r>
              <a:rPr b="1" lang="en">
                <a:latin typeface="Merriweather"/>
                <a:ea typeface="Merriweather"/>
                <a:cs typeface="Merriweather"/>
                <a:sym typeface="Merriweather"/>
              </a:rPr>
              <a:t>High Accuracy: Achieved the best detection results for crashes with mAP50 of 0.922 and box precision of 0.911.</a:t>
            </a:r>
            <a:endParaRPr b="1">
              <a:latin typeface="Merriweather"/>
              <a:ea typeface="Merriweather"/>
              <a:cs typeface="Merriweather"/>
              <a:sym typeface="Merriweather"/>
            </a:endParaRPr>
          </a:p>
          <a:p>
            <a:pPr indent="-215900" lvl="0" marL="215900" rtl="0" algn="l">
              <a:lnSpc>
                <a:spcPct val="90000"/>
              </a:lnSpc>
              <a:spcBef>
                <a:spcPts val="800"/>
              </a:spcBef>
              <a:spcAft>
                <a:spcPts val="0"/>
              </a:spcAft>
              <a:buClr>
                <a:schemeClr val="dk1"/>
              </a:buClr>
              <a:buSzPts val="1200"/>
              <a:buFont typeface="Arial"/>
              <a:buChar char="•"/>
            </a:pPr>
            <a:r>
              <a:rPr b="1" lang="en">
                <a:latin typeface="Merriweather"/>
                <a:ea typeface="Merriweather"/>
                <a:cs typeface="Merriweather"/>
                <a:sym typeface="Merriweather"/>
              </a:rPr>
              <a:t>Strong Results: Pothole detection demonstrated robust performance with mAP50 of 0.637 and box precision of 0.826.</a:t>
            </a:r>
            <a:endParaRPr b="1">
              <a:latin typeface="Merriweather"/>
              <a:ea typeface="Merriweather"/>
              <a:cs typeface="Merriweather"/>
              <a:sym typeface="Merriweather"/>
            </a:endParaRPr>
          </a:p>
          <a:p>
            <a:pPr indent="-215900" lvl="0" marL="215900" rtl="0" algn="l">
              <a:lnSpc>
                <a:spcPct val="90000"/>
              </a:lnSpc>
              <a:spcBef>
                <a:spcPts val="800"/>
              </a:spcBef>
              <a:spcAft>
                <a:spcPts val="1200"/>
              </a:spcAft>
              <a:buClr>
                <a:schemeClr val="dk1"/>
              </a:buClr>
              <a:buSzPts val="1200"/>
              <a:buFont typeface="Arial"/>
              <a:buChar char="•"/>
            </a:pPr>
            <a:r>
              <a:rPr b="1" lang="en">
                <a:latin typeface="Merriweather"/>
                <a:ea typeface="Merriweather"/>
                <a:cs typeface="Merriweather"/>
                <a:sym typeface="Merriweather"/>
              </a:rPr>
              <a:t>Reliable Detection: Consistent accuracy observed in other obstacle categories.</a:t>
            </a:r>
            <a:endParaRPr b="1">
              <a:latin typeface="Merriweather"/>
              <a:ea typeface="Merriweather"/>
              <a:cs typeface="Merriweather"/>
              <a:sym typeface="Merriweather"/>
            </a:endParaRPr>
          </a:p>
        </p:txBody>
      </p:sp>
      <p:pic>
        <p:nvPicPr>
          <p:cNvPr id="233" name="Google Shape;233;p22"/>
          <p:cNvPicPr preferRelativeResize="0"/>
          <p:nvPr/>
        </p:nvPicPr>
        <p:blipFill rotWithShape="1">
          <a:blip r:embed="rId3">
            <a:alphaModFix/>
          </a:blip>
          <a:srcRect b="0" l="0" r="0" t="0"/>
          <a:stretch/>
        </p:blipFill>
        <p:spPr>
          <a:xfrm>
            <a:off x="0" y="813425"/>
            <a:ext cx="3290424" cy="2453650"/>
          </a:xfrm>
          <a:prstGeom prst="rect">
            <a:avLst/>
          </a:prstGeom>
          <a:noFill/>
          <a:ln>
            <a:noFill/>
          </a:ln>
        </p:spPr>
      </p:pic>
      <p:pic>
        <p:nvPicPr>
          <p:cNvPr id="234" name="Google Shape;234;p22"/>
          <p:cNvPicPr preferRelativeResize="0"/>
          <p:nvPr/>
        </p:nvPicPr>
        <p:blipFill rotWithShape="1">
          <a:blip r:embed="rId4">
            <a:alphaModFix/>
          </a:blip>
          <a:srcRect b="0" l="0" r="0" t="0"/>
          <a:stretch/>
        </p:blipFill>
        <p:spPr>
          <a:xfrm>
            <a:off x="3381525" y="971551"/>
            <a:ext cx="5680593" cy="178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38" name="Shape 238"/>
        <p:cNvGrpSpPr/>
        <p:nvPr/>
      </p:nvGrpSpPr>
      <p:grpSpPr>
        <a:xfrm>
          <a:off x="0" y="0"/>
          <a:ext cx="0" cy="0"/>
          <a:chOff x="0" y="0"/>
          <a:chExt cx="0" cy="0"/>
        </a:xfrm>
      </p:grpSpPr>
      <p:sp>
        <p:nvSpPr>
          <p:cNvPr id="239" name="Google Shape;239;p23"/>
          <p:cNvSpPr txBox="1"/>
          <p:nvPr>
            <p:ph type="title"/>
          </p:nvPr>
        </p:nvSpPr>
        <p:spPr>
          <a:xfrm>
            <a:off x="629840" y="-343949"/>
            <a:ext cx="7110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3000">
                <a:latin typeface="Merriweather"/>
                <a:ea typeface="Merriweather"/>
                <a:cs typeface="Merriweather"/>
                <a:sym typeface="Merriweather"/>
              </a:rPr>
              <a:t>Stage 2 - Modelling</a:t>
            </a:r>
            <a:endParaRPr b="1" sz="3000">
              <a:latin typeface="Merriweather"/>
              <a:ea typeface="Merriweather"/>
              <a:cs typeface="Merriweather"/>
              <a:sym typeface="Merriweather"/>
            </a:endParaRPr>
          </a:p>
        </p:txBody>
      </p:sp>
      <p:sp>
        <p:nvSpPr>
          <p:cNvPr id="240" name="Google Shape;240;p23"/>
          <p:cNvSpPr txBox="1"/>
          <p:nvPr>
            <p:ph idx="2" type="body"/>
          </p:nvPr>
        </p:nvSpPr>
        <p:spPr>
          <a:xfrm>
            <a:off x="254524" y="3661975"/>
            <a:ext cx="8526166" cy="1367224"/>
          </a:xfrm>
          <a:prstGeom prst="rect">
            <a:avLst/>
          </a:prstGeom>
          <a:noFill/>
          <a:ln>
            <a:noFill/>
          </a:ln>
        </p:spPr>
        <p:txBody>
          <a:bodyPr anchorCtr="0" anchor="t" bIns="34275" lIns="68575" spcFirstLastPara="1" rIns="68575" wrap="square" tIns="34275">
            <a:noAutofit/>
          </a:bodyPr>
          <a:lstStyle/>
          <a:p>
            <a:pPr indent="-209550" lvl="0" marL="215900" rtl="0" algn="just">
              <a:lnSpc>
                <a:spcPct val="100000"/>
              </a:lnSpc>
              <a:spcBef>
                <a:spcPts val="800"/>
              </a:spcBef>
              <a:spcAft>
                <a:spcPts val="0"/>
              </a:spcAft>
              <a:buClr>
                <a:schemeClr val="dk1"/>
              </a:buClr>
              <a:buSzPts val="900"/>
              <a:buFont typeface="Merriweather"/>
              <a:buChar char="•"/>
            </a:pPr>
            <a:r>
              <a:rPr b="1" lang="en">
                <a:latin typeface="Merriweather"/>
                <a:ea typeface="Merriweather"/>
                <a:cs typeface="Merriweather"/>
                <a:sym typeface="Merriweather"/>
              </a:rPr>
              <a:t>Stage 2 modeling focusses on severity classification of the categories detected by the stage 1 model.</a:t>
            </a:r>
            <a:endParaRPr b="1">
              <a:latin typeface="Merriweather"/>
              <a:ea typeface="Merriweather"/>
              <a:cs typeface="Merriweather"/>
              <a:sym typeface="Merriweather"/>
            </a:endParaRPr>
          </a:p>
          <a:p>
            <a:pPr indent="-209550" lvl="0" marL="215900" rtl="0" algn="just">
              <a:lnSpc>
                <a:spcPct val="100000"/>
              </a:lnSpc>
              <a:spcBef>
                <a:spcPts val="800"/>
              </a:spcBef>
              <a:spcAft>
                <a:spcPts val="0"/>
              </a:spcAft>
              <a:buClr>
                <a:schemeClr val="dk1"/>
              </a:buClr>
              <a:buSzPts val="900"/>
              <a:buFont typeface="Arial"/>
              <a:buChar char="•"/>
            </a:pPr>
            <a:r>
              <a:rPr b="1" lang="en">
                <a:latin typeface="Merriweather"/>
                <a:ea typeface="Merriweather"/>
                <a:cs typeface="Merriweather"/>
                <a:sym typeface="Merriweather"/>
              </a:rPr>
              <a:t>We built 6 category specific severity classification models using majorly 2 baseline models – Vision transformer(ViT) and MobileNet- Single shot detection(MB1-SSD).</a:t>
            </a:r>
            <a:endParaRPr b="1">
              <a:latin typeface="Merriweather"/>
              <a:ea typeface="Merriweather"/>
              <a:cs typeface="Merriweather"/>
              <a:sym typeface="Merriweather"/>
            </a:endParaRPr>
          </a:p>
          <a:p>
            <a:pPr indent="-209550" lvl="0" marL="215900" rtl="0" algn="just">
              <a:lnSpc>
                <a:spcPct val="100000"/>
              </a:lnSpc>
              <a:spcBef>
                <a:spcPts val="800"/>
              </a:spcBef>
              <a:spcAft>
                <a:spcPts val="1200"/>
              </a:spcAft>
              <a:buClr>
                <a:schemeClr val="dk1"/>
              </a:buClr>
              <a:buSzPts val="900"/>
              <a:buFont typeface="Arial"/>
              <a:buChar char="•"/>
            </a:pPr>
            <a:r>
              <a:rPr b="1" lang="en">
                <a:latin typeface="Merriweather"/>
                <a:ea typeface="Merriweather"/>
                <a:cs typeface="Merriweather"/>
                <a:sym typeface="Merriweather"/>
              </a:rPr>
              <a:t>We have also built a 7</a:t>
            </a:r>
            <a:r>
              <a:rPr b="1" baseline="30000" lang="en">
                <a:latin typeface="Merriweather"/>
                <a:ea typeface="Merriweather"/>
                <a:cs typeface="Merriweather"/>
                <a:sym typeface="Merriweather"/>
              </a:rPr>
              <a:t>th</a:t>
            </a:r>
            <a:r>
              <a:rPr b="1" lang="en">
                <a:latin typeface="Merriweather"/>
                <a:ea typeface="Merriweather"/>
                <a:cs typeface="Merriweather"/>
                <a:sym typeface="Merriweather"/>
              </a:rPr>
              <a:t> model – Aggregation Model which aggregates results by counting detected objects and organizing them by severity levels.</a:t>
            </a:r>
            <a:endParaRPr b="1">
              <a:latin typeface="Merriweather"/>
              <a:ea typeface="Merriweather"/>
              <a:cs typeface="Merriweather"/>
              <a:sym typeface="Merriweather"/>
            </a:endParaRPr>
          </a:p>
        </p:txBody>
      </p:sp>
      <p:pic>
        <p:nvPicPr>
          <p:cNvPr id="241" name="Google Shape;241;p23"/>
          <p:cNvPicPr preferRelativeResize="0"/>
          <p:nvPr/>
        </p:nvPicPr>
        <p:blipFill rotWithShape="1">
          <a:blip r:embed="rId3">
            <a:alphaModFix/>
          </a:blip>
          <a:srcRect b="0" l="0" r="0" t="0"/>
          <a:stretch/>
        </p:blipFill>
        <p:spPr>
          <a:xfrm>
            <a:off x="774375" y="1205300"/>
            <a:ext cx="2966099" cy="2361424"/>
          </a:xfrm>
          <a:prstGeom prst="rect">
            <a:avLst/>
          </a:prstGeom>
          <a:noFill/>
          <a:ln>
            <a:noFill/>
          </a:ln>
        </p:spPr>
      </p:pic>
      <p:pic>
        <p:nvPicPr>
          <p:cNvPr id="242" name="Google Shape;242;p23"/>
          <p:cNvPicPr preferRelativeResize="0"/>
          <p:nvPr/>
        </p:nvPicPr>
        <p:blipFill rotWithShape="1">
          <a:blip r:embed="rId4">
            <a:alphaModFix/>
          </a:blip>
          <a:srcRect b="0" l="0" r="0" t="0"/>
          <a:stretch/>
        </p:blipFill>
        <p:spPr>
          <a:xfrm>
            <a:off x="4807982" y="1162050"/>
            <a:ext cx="4235400" cy="2447925"/>
          </a:xfrm>
          <a:prstGeom prst="rect">
            <a:avLst/>
          </a:prstGeom>
          <a:noFill/>
          <a:ln>
            <a:noFill/>
          </a:ln>
        </p:spPr>
      </p:pic>
      <p:sp>
        <p:nvSpPr>
          <p:cNvPr id="243" name="Google Shape;243;p23"/>
          <p:cNvSpPr txBox="1"/>
          <p:nvPr/>
        </p:nvSpPr>
        <p:spPr>
          <a:xfrm>
            <a:off x="1638300" y="833050"/>
            <a:ext cx="1522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UAV ViT model</a:t>
            </a:r>
            <a:endParaRPr b="1" i="0" sz="1100" u="none" cap="none" strike="noStrike">
              <a:solidFill>
                <a:srgbClr val="000000"/>
              </a:solidFill>
              <a:latin typeface="Merriweather"/>
              <a:ea typeface="Merriweather"/>
              <a:cs typeface="Merriweather"/>
              <a:sym typeface="Merriweather"/>
            </a:endParaRPr>
          </a:p>
        </p:txBody>
      </p:sp>
      <p:sp>
        <p:nvSpPr>
          <p:cNvPr id="244" name="Google Shape;244;p23"/>
          <p:cNvSpPr txBox="1"/>
          <p:nvPr/>
        </p:nvSpPr>
        <p:spPr>
          <a:xfrm>
            <a:off x="6267450" y="750850"/>
            <a:ext cx="25134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UAV MB1-SSD model</a:t>
            </a:r>
            <a:endParaRPr b="1" i="0" sz="11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8" name="Shape 248"/>
        <p:cNvGrpSpPr/>
        <p:nvPr/>
      </p:nvGrpSpPr>
      <p:grpSpPr>
        <a:xfrm>
          <a:off x="0" y="0"/>
          <a:ext cx="0" cy="0"/>
          <a:chOff x="0" y="0"/>
          <a:chExt cx="0" cy="0"/>
        </a:xfrm>
      </p:grpSpPr>
      <p:sp>
        <p:nvSpPr>
          <p:cNvPr id="249" name="Google Shape;249;p24"/>
          <p:cNvSpPr txBox="1"/>
          <p:nvPr>
            <p:ph type="title"/>
          </p:nvPr>
        </p:nvSpPr>
        <p:spPr>
          <a:xfrm>
            <a:off x="629840" y="-343949"/>
            <a:ext cx="75939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latin typeface="Merriweather"/>
                <a:ea typeface="Merriweather"/>
                <a:cs typeface="Merriweather"/>
                <a:sym typeface="Merriweather"/>
              </a:rPr>
              <a:t>Animal</a:t>
            </a:r>
            <a:r>
              <a:rPr b="1" lang="en" sz="2100"/>
              <a:t> </a:t>
            </a:r>
            <a:r>
              <a:rPr b="1" lang="en" sz="2100">
                <a:latin typeface="Merriweather"/>
                <a:ea typeface="Merriweather"/>
                <a:cs typeface="Merriweather"/>
                <a:sym typeface="Merriweather"/>
              </a:rPr>
              <a:t>Severity Classification UAV-V</a:t>
            </a:r>
            <a:r>
              <a:rPr b="1" lang="en" sz="2100"/>
              <a:t>iT</a:t>
            </a:r>
            <a:r>
              <a:rPr b="1" lang="en" sz="2100">
                <a:latin typeface="Merriweather"/>
                <a:ea typeface="Merriweather"/>
                <a:cs typeface="Merriweather"/>
                <a:sym typeface="Merriweather"/>
              </a:rPr>
              <a:t> Model</a:t>
            </a:r>
            <a:endParaRPr/>
          </a:p>
        </p:txBody>
      </p:sp>
      <p:sp>
        <p:nvSpPr>
          <p:cNvPr id="250" name="Google Shape;250;p24"/>
          <p:cNvSpPr txBox="1"/>
          <p:nvPr>
            <p:ph idx="2" type="body"/>
          </p:nvPr>
        </p:nvSpPr>
        <p:spPr>
          <a:xfrm>
            <a:off x="376128" y="3162959"/>
            <a:ext cx="8391600" cy="19806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Derived from the pretrained Vision Transformer (ViT) model, originally trained on large-scale image datasets for general image classification.</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Enhancements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animal severity classification, size, proximity and movement of the animal is considered. Area occupied and count of the animal is considered for severity classification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Replaced the Patch embedding layer with Conv2D layer for pixel to pixel division of the image</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Added a dropout layer (p=0.5) to improve the model’s performance.</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Only 3 classes are used – Low, medium and high severity</a:t>
            </a:r>
            <a:endParaRPr b="1">
              <a:latin typeface="Merriweather"/>
              <a:ea typeface="Merriweather"/>
              <a:cs typeface="Merriweather"/>
              <a:sym typeface="Merriweather"/>
            </a:endParaRPr>
          </a:p>
          <a:p>
            <a:pPr indent="-152400" lvl="1" marL="558800" rtl="0" algn="just">
              <a:lnSpc>
                <a:spcPct val="100000"/>
              </a:lnSpc>
              <a:spcBef>
                <a:spcPts val="800"/>
              </a:spcBef>
              <a:spcAft>
                <a:spcPts val="1200"/>
              </a:spcAft>
              <a:buClr>
                <a:schemeClr val="dk1"/>
              </a:buClr>
              <a:buSzPts val="900"/>
              <a:buFont typeface="Arial"/>
              <a:buNone/>
            </a:pPr>
            <a:r>
              <a:t/>
            </a:r>
            <a:endParaRPr b="1">
              <a:latin typeface="Merriweather"/>
              <a:ea typeface="Merriweather"/>
              <a:cs typeface="Merriweather"/>
              <a:sym typeface="Merriweather"/>
            </a:endParaRPr>
          </a:p>
        </p:txBody>
      </p:sp>
      <p:pic>
        <p:nvPicPr>
          <p:cNvPr id="251" name="Google Shape;251;p24"/>
          <p:cNvPicPr preferRelativeResize="0"/>
          <p:nvPr/>
        </p:nvPicPr>
        <p:blipFill rotWithShape="1">
          <a:blip r:embed="rId3">
            <a:alphaModFix/>
          </a:blip>
          <a:srcRect b="0" l="0" r="0" t="0"/>
          <a:stretch/>
        </p:blipFill>
        <p:spPr>
          <a:xfrm>
            <a:off x="388966" y="662354"/>
            <a:ext cx="8579431" cy="238630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5" name="Shape 255"/>
        <p:cNvGrpSpPr/>
        <p:nvPr/>
      </p:nvGrpSpPr>
      <p:grpSpPr>
        <a:xfrm>
          <a:off x="0" y="0"/>
          <a:ext cx="0" cy="0"/>
          <a:chOff x="0" y="0"/>
          <a:chExt cx="0" cy="0"/>
        </a:xfrm>
      </p:grpSpPr>
      <p:sp>
        <p:nvSpPr>
          <p:cNvPr id="256" name="Google Shape;256;p25"/>
          <p:cNvSpPr txBox="1"/>
          <p:nvPr>
            <p:ph type="title"/>
          </p:nvPr>
        </p:nvSpPr>
        <p:spPr>
          <a:xfrm>
            <a:off x="624615" y="-449649"/>
            <a:ext cx="79392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t>Accident</a:t>
            </a:r>
            <a:r>
              <a:rPr b="1" lang="en" sz="2100">
                <a:latin typeface="Merriweather"/>
                <a:ea typeface="Merriweather"/>
                <a:cs typeface="Merriweather"/>
                <a:sym typeface="Merriweather"/>
              </a:rPr>
              <a:t> Severity Classification </a:t>
            </a:r>
            <a:r>
              <a:rPr b="1" lang="en" sz="2100"/>
              <a:t>UAV-ViT </a:t>
            </a:r>
            <a:r>
              <a:rPr b="1" lang="en" sz="2100">
                <a:latin typeface="Merriweather"/>
                <a:ea typeface="Merriweather"/>
                <a:cs typeface="Merriweather"/>
                <a:sym typeface="Merriweather"/>
              </a:rPr>
              <a:t>Model</a:t>
            </a:r>
            <a:endParaRPr b="1" sz="2100">
              <a:latin typeface="Merriweather"/>
              <a:ea typeface="Merriweather"/>
              <a:cs typeface="Merriweather"/>
              <a:sym typeface="Merriweather"/>
            </a:endParaRPr>
          </a:p>
        </p:txBody>
      </p:sp>
      <p:sp>
        <p:nvSpPr>
          <p:cNvPr id="257" name="Google Shape;257;p25"/>
          <p:cNvSpPr txBox="1"/>
          <p:nvPr>
            <p:ph idx="2" type="body"/>
          </p:nvPr>
        </p:nvSpPr>
        <p:spPr>
          <a:xfrm>
            <a:off x="139700" y="3246400"/>
            <a:ext cx="8909100" cy="18414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The base Vision Transformer (ViT) utilizes self-attention and patch-based embeddings for efficient image classification.</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Improvements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crash severity classification, count of number vehicles involved in the crash are considered.</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Preprocessing of the image included resizing (224 *224) and Random Horizontal flip.</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Added a dropout layer (p=0.1) to improve the model’s performance.</a:t>
            </a:r>
            <a:endParaRPr b="1">
              <a:latin typeface="Merriweather"/>
              <a:ea typeface="Merriweather"/>
              <a:cs typeface="Merriweather"/>
              <a:sym typeface="Merriweather"/>
            </a:endParaRPr>
          </a:p>
          <a:p>
            <a:pPr indent="-222250" lvl="1" marL="558800" rtl="0" algn="just">
              <a:lnSpc>
                <a:spcPct val="100000"/>
              </a:lnSpc>
              <a:spcBef>
                <a:spcPts val="800"/>
              </a:spcBef>
              <a:spcAft>
                <a:spcPts val="1200"/>
              </a:spcAft>
              <a:buClr>
                <a:schemeClr val="dk1"/>
              </a:buClr>
              <a:buSzPts val="1100"/>
              <a:buFont typeface="Merriweather"/>
              <a:buChar char="•"/>
            </a:pPr>
            <a:r>
              <a:rPr b="1" lang="en">
                <a:latin typeface="Merriweather"/>
                <a:ea typeface="Merriweather"/>
                <a:cs typeface="Merriweather"/>
                <a:sym typeface="Merriweather"/>
              </a:rPr>
              <a:t>Gaussian error Linear Unit(GeLU) activation function is used as to enhance non-linearity and to capture more patterns</a:t>
            </a:r>
            <a:endParaRPr b="1">
              <a:latin typeface="Merriweather"/>
              <a:ea typeface="Merriweather"/>
              <a:cs typeface="Merriweather"/>
              <a:sym typeface="Merriweather"/>
            </a:endParaRPr>
          </a:p>
        </p:txBody>
      </p:sp>
      <p:pic>
        <p:nvPicPr>
          <p:cNvPr id="258" name="Google Shape;258;p25"/>
          <p:cNvPicPr preferRelativeResize="0"/>
          <p:nvPr/>
        </p:nvPicPr>
        <p:blipFill rotWithShape="1">
          <a:blip r:embed="rId3">
            <a:alphaModFix/>
          </a:blip>
          <a:srcRect b="0" l="0" r="0" t="0"/>
          <a:stretch/>
        </p:blipFill>
        <p:spPr>
          <a:xfrm>
            <a:off x="368753" y="556553"/>
            <a:ext cx="8450922" cy="26147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nvSpPr>
        <p:spPr>
          <a:xfrm>
            <a:off x="0" y="86575"/>
            <a:ext cx="8643300" cy="4341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Merriweather"/>
                <a:ea typeface="Merriweather"/>
                <a:cs typeface="Merriweather"/>
                <a:sym typeface="Merriweather"/>
              </a:rPr>
              <a:t>Crack Severity Classification UAV MB1-SSD Model</a:t>
            </a:r>
            <a:endParaRPr b="1" i="0" sz="1800" u="none" cap="none" strike="noStrike">
              <a:solidFill>
                <a:srgbClr val="000000"/>
              </a:solidFill>
              <a:latin typeface="Merriweather"/>
              <a:ea typeface="Merriweather"/>
              <a:cs typeface="Merriweather"/>
              <a:sym typeface="Merriweather"/>
            </a:endParaRPr>
          </a:p>
        </p:txBody>
      </p:sp>
      <p:pic>
        <p:nvPicPr>
          <p:cNvPr id="264" name="Google Shape;264;p26"/>
          <p:cNvPicPr preferRelativeResize="0"/>
          <p:nvPr/>
        </p:nvPicPr>
        <p:blipFill rotWithShape="1">
          <a:blip r:embed="rId3">
            <a:alphaModFix/>
          </a:blip>
          <a:srcRect b="0" l="0" r="0" t="0"/>
          <a:stretch/>
        </p:blipFill>
        <p:spPr>
          <a:xfrm>
            <a:off x="258577" y="715524"/>
            <a:ext cx="7581934" cy="2332903"/>
          </a:xfrm>
          <a:prstGeom prst="rect">
            <a:avLst/>
          </a:prstGeom>
          <a:noFill/>
          <a:ln>
            <a:noFill/>
          </a:ln>
        </p:spPr>
      </p:pic>
      <p:sp>
        <p:nvSpPr>
          <p:cNvPr id="265" name="Google Shape;265;p26"/>
          <p:cNvSpPr txBox="1"/>
          <p:nvPr>
            <p:ph idx="4294967295" type="body"/>
          </p:nvPr>
        </p:nvSpPr>
        <p:spPr>
          <a:xfrm>
            <a:off x="388966" y="3253740"/>
            <a:ext cx="8391600" cy="17754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MB1-SSD, which is a variation of SSD, is known for its speed and efficiency.</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  1x1 and 3x3 convolutions (stride 2, padding 1) are added to enhance feature extraction and capture road crack details.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Heads Improvement: Using Soft-NMS (Soft Non-Maximum Suppression) to help retain valid detections that are close to each other.</a:t>
            </a:r>
            <a:endParaRPr b="1">
              <a:latin typeface="Merriweather"/>
              <a:ea typeface="Merriweather"/>
              <a:cs typeface="Merriweather"/>
              <a:sym typeface="Merriweather"/>
            </a:endParaRPr>
          </a:p>
          <a:p>
            <a:pPr indent="-222250" lvl="1" marL="558800" rtl="0" algn="just">
              <a:lnSpc>
                <a:spcPct val="100000"/>
              </a:lnSpc>
              <a:spcBef>
                <a:spcPts val="1200"/>
              </a:spcBef>
              <a:spcAft>
                <a:spcPts val="1200"/>
              </a:spcAft>
              <a:buSzPts val="1100"/>
              <a:buFont typeface="Merriweather"/>
              <a:buChar char="•"/>
            </a:pPr>
            <a:r>
              <a:rPr b="1" lang="en">
                <a:latin typeface="Merriweather"/>
                <a:ea typeface="Merriweather"/>
                <a:cs typeface="Merriweather"/>
                <a:sym typeface="Merriweather"/>
              </a:rPr>
              <a:t>Depth of the crack and size of the crack are considered for the severity classification.</a:t>
            </a:r>
            <a:endParaRPr b="1">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9" name="Shape 269"/>
        <p:cNvGrpSpPr/>
        <p:nvPr/>
      </p:nvGrpSpPr>
      <p:grpSpPr>
        <a:xfrm>
          <a:off x="0" y="0"/>
          <a:ext cx="0" cy="0"/>
          <a:chOff x="0" y="0"/>
          <a:chExt cx="0" cy="0"/>
        </a:xfrm>
      </p:grpSpPr>
      <p:sp>
        <p:nvSpPr>
          <p:cNvPr id="270" name="Google Shape;270;p27"/>
          <p:cNvSpPr txBox="1"/>
          <p:nvPr>
            <p:ph type="title"/>
          </p:nvPr>
        </p:nvSpPr>
        <p:spPr>
          <a:xfrm>
            <a:off x="177292" y="-482173"/>
            <a:ext cx="8966700" cy="1058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latin typeface="Merriweather"/>
                <a:ea typeface="Merriweather"/>
                <a:cs typeface="Merriweather"/>
                <a:sym typeface="Merriweather"/>
              </a:rPr>
              <a:t>Construction Activity Severity Classification UAV-ViT Model</a:t>
            </a:r>
            <a:endParaRPr b="1" sz="2100">
              <a:latin typeface="Merriweather"/>
              <a:ea typeface="Merriweather"/>
              <a:cs typeface="Merriweather"/>
              <a:sym typeface="Merriweather"/>
            </a:endParaRPr>
          </a:p>
        </p:txBody>
      </p:sp>
      <p:sp>
        <p:nvSpPr>
          <p:cNvPr id="271" name="Google Shape;271;p27"/>
          <p:cNvSpPr txBox="1"/>
          <p:nvPr>
            <p:ph idx="2" type="body"/>
          </p:nvPr>
        </p:nvSpPr>
        <p:spPr>
          <a:xfrm>
            <a:off x="388975" y="3253751"/>
            <a:ext cx="8391600" cy="18897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The base Vision Transformer (ViT) is pretrained on large-scale datasets like ImageNet, using a patch-based approach for image classification tasks.</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Enhancements made to the base ViT model include</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Feature selection: For Construction severity classification, size and proximity of the construction are considered.</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Replaced the Patch embedding layer with Conv2D layer for pixel to pixel division of the image</a:t>
            </a:r>
            <a:endParaRPr b="1">
              <a:latin typeface="Merriweather"/>
              <a:ea typeface="Merriweather"/>
              <a:cs typeface="Merriweather"/>
              <a:sym typeface="Merriweather"/>
            </a:endParaRPr>
          </a:p>
          <a:p>
            <a:pPr indent="-222250" lvl="1" marL="558800" rtl="0" algn="just">
              <a:lnSpc>
                <a:spcPct val="100000"/>
              </a:lnSpc>
              <a:spcBef>
                <a:spcPts val="800"/>
              </a:spcBef>
              <a:spcAft>
                <a:spcPts val="1200"/>
              </a:spcAft>
              <a:buClr>
                <a:schemeClr val="dk1"/>
              </a:buClr>
              <a:buSzPts val="1100"/>
              <a:buFont typeface="Merriweather"/>
              <a:buChar char="•"/>
            </a:pPr>
            <a:r>
              <a:rPr b="1" lang="en">
                <a:latin typeface="Merriweather"/>
                <a:ea typeface="Merriweather"/>
                <a:cs typeface="Merriweather"/>
                <a:sym typeface="Merriweather"/>
              </a:rPr>
              <a:t>Updated the MLP head with a linear layer that processes 768 features for more accurate classification.</a:t>
            </a:r>
            <a:endParaRPr b="1">
              <a:latin typeface="Merriweather"/>
              <a:ea typeface="Merriweather"/>
              <a:cs typeface="Merriweather"/>
              <a:sym typeface="Merriweather"/>
            </a:endParaRPr>
          </a:p>
        </p:txBody>
      </p:sp>
      <p:pic>
        <p:nvPicPr>
          <p:cNvPr id="272" name="Google Shape;272;p27"/>
          <p:cNvPicPr preferRelativeResize="0"/>
          <p:nvPr/>
        </p:nvPicPr>
        <p:blipFill rotWithShape="1">
          <a:blip r:embed="rId3">
            <a:alphaModFix/>
          </a:blip>
          <a:srcRect b="0" l="0" r="0" t="0"/>
          <a:stretch/>
        </p:blipFill>
        <p:spPr>
          <a:xfrm>
            <a:off x="299334" y="714153"/>
            <a:ext cx="8391722" cy="24013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nvSpPr>
        <p:spPr>
          <a:xfrm>
            <a:off x="0" y="86575"/>
            <a:ext cx="9068100" cy="4341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Merriweather"/>
                <a:ea typeface="Merriweather"/>
                <a:cs typeface="Merriweather"/>
                <a:sym typeface="Merriweather"/>
              </a:rPr>
              <a:t>Pothole Severity Classification UAV MB1-SSD Model</a:t>
            </a:r>
            <a:endParaRPr b="1" i="0" sz="1800" u="none" cap="none" strike="noStrike">
              <a:solidFill>
                <a:srgbClr val="000000"/>
              </a:solidFill>
              <a:latin typeface="Merriweather"/>
              <a:ea typeface="Merriweather"/>
              <a:cs typeface="Merriweather"/>
              <a:sym typeface="Merriweather"/>
            </a:endParaRPr>
          </a:p>
        </p:txBody>
      </p:sp>
      <p:pic>
        <p:nvPicPr>
          <p:cNvPr id="278" name="Google Shape;278;p28"/>
          <p:cNvPicPr preferRelativeResize="0"/>
          <p:nvPr/>
        </p:nvPicPr>
        <p:blipFill rotWithShape="1">
          <a:blip r:embed="rId3">
            <a:alphaModFix/>
          </a:blip>
          <a:srcRect b="0" l="0" r="0" t="0"/>
          <a:stretch/>
        </p:blipFill>
        <p:spPr>
          <a:xfrm>
            <a:off x="427200" y="665212"/>
            <a:ext cx="6683008" cy="2484700"/>
          </a:xfrm>
          <a:prstGeom prst="rect">
            <a:avLst/>
          </a:prstGeom>
          <a:noFill/>
          <a:ln>
            <a:noFill/>
          </a:ln>
        </p:spPr>
      </p:pic>
      <p:sp>
        <p:nvSpPr>
          <p:cNvPr id="279" name="Google Shape;279;p28"/>
          <p:cNvSpPr txBox="1"/>
          <p:nvPr>
            <p:ph idx="4294967295" type="body"/>
          </p:nvPr>
        </p:nvSpPr>
        <p:spPr>
          <a:xfrm>
            <a:off x="388966" y="3253740"/>
            <a:ext cx="8391600" cy="17754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MB1-SSD, which is a variation of SSD, is known for its speed and efficiency.</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  1x1 and 5x5 convolutions (stride 2, padding 1) are added to enhance feature extraction and capture road pothole details.</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Heads Improvement: Using Soft-NMS (Soft Non-Maximum Suppression) to help retain valid detections that are close to each other.</a:t>
            </a:r>
            <a:endParaRPr b="1">
              <a:latin typeface="Merriweather"/>
              <a:ea typeface="Merriweather"/>
              <a:cs typeface="Merriweather"/>
              <a:sym typeface="Merriweather"/>
            </a:endParaRPr>
          </a:p>
          <a:p>
            <a:pPr indent="-222250" lvl="1" marL="558800" rtl="0" algn="just">
              <a:lnSpc>
                <a:spcPct val="100000"/>
              </a:lnSpc>
              <a:spcBef>
                <a:spcPts val="1200"/>
              </a:spcBef>
              <a:spcAft>
                <a:spcPts val="1200"/>
              </a:spcAft>
              <a:buSzPts val="1100"/>
              <a:buFont typeface="Merriweather"/>
              <a:buChar char="•"/>
            </a:pPr>
            <a:r>
              <a:rPr b="1" lang="en">
                <a:latin typeface="Merriweather"/>
                <a:ea typeface="Merriweather"/>
                <a:cs typeface="Merriweather"/>
                <a:sym typeface="Merriweather"/>
              </a:rPr>
              <a:t>Size and depth of the pothole are considered for severity classification.</a:t>
            </a:r>
            <a:endParaRPr b="1">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nvSpPr>
        <p:spPr>
          <a:xfrm>
            <a:off x="0" y="86575"/>
            <a:ext cx="9144000" cy="4341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Merriweather"/>
                <a:ea typeface="Merriweather"/>
                <a:cs typeface="Merriweather"/>
                <a:sym typeface="Merriweather"/>
              </a:rPr>
              <a:t>Illegal Dumping Severity Classification UAV MB1-SSD Model</a:t>
            </a:r>
            <a:endParaRPr b="1" i="0" sz="1800" u="none" cap="none" strike="noStrike">
              <a:solidFill>
                <a:srgbClr val="000000"/>
              </a:solidFill>
              <a:latin typeface="Merriweather"/>
              <a:ea typeface="Merriweather"/>
              <a:cs typeface="Merriweather"/>
              <a:sym typeface="Merriweather"/>
            </a:endParaRPr>
          </a:p>
        </p:txBody>
      </p:sp>
      <p:pic>
        <p:nvPicPr>
          <p:cNvPr id="285" name="Google Shape;285;p29"/>
          <p:cNvPicPr preferRelativeResize="0"/>
          <p:nvPr/>
        </p:nvPicPr>
        <p:blipFill rotWithShape="1">
          <a:blip r:embed="rId3">
            <a:alphaModFix/>
          </a:blip>
          <a:srcRect b="13247" l="0" r="0" t="0"/>
          <a:stretch/>
        </p:blipFill>
        <p:spPr>
          <a:xfrm>
            <a:off x="451300" y="825475"/>
            <a:ext cx="7260192" cy="2745475"/>
          </a:xfrm>
          <a:prstGeom prst="rect">
            <a:avLst/>
          </a:prstGeom>
          <a:noFill/>
          <a:ln>
            <a:noFill/>
          </a:ln>
        </p:spPr>
      </p:pic>
      <p:sp>
        <p:nvSpPr>
          <p:cNvPr id="286" name="Google Shape;286;p29"/>
          <p:cNvSpPr txBox="1"/>
          <p:nvPr>
            <p:ph idx="4294967295" type="body"/>
          </p:nvPr>
        </p:nvSpPr>
        <p:spPr>
          <a:xfrm>
            <a:off x="376191" y="3626440"/>
            <a:ext cx="8391600" cy="1775400"/>
          </a:xfrm>
          <a:prstGeom prst="rect">
            <a:avLst/>
          </a:prstGeom>
          <a:noFill/>
          <a:ln>
            <a:noFill/>
          </a:ln>
        </p:spPr>
        <p:txBody>
          <a:bodyPr anchorCtr="0" anchor="t" bIns="34275" lIns="68575" spcFirstLastPara="1" rIns="68575" wrap="square" tIns="34275">
            <a:noAutofit/>
          </a:bodyPr>
          <a:lstStyle/>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Base Model: MB1-SSD, which is a variation of SSD, is known for its speed and efficiency.</a:t>
            </a:r>
            <a:endParaRPr b="1" sz="1100">
              <a:latin typeface="Merriweather"/>
              <a:ea typeface="Merriweather"/>
              <a:cs typeface="Merriweather"/>
              <a:sym typeface="Merriweather"/>
            </a:endParaRPr>
          </a:p>
          <a:p>
            <a:pPr indent="-215900" lvl="0" marL="215900" rtl="0" algn="just">
              <a:lnSpc>
                <a:spcPct val="100000"/>
              </a:lnSpc>
              <a:spcBef>
                <a:spcPts val="800"/>
              </a:spcBef>
              <a:spcAft>
                <a:spcPts val="0"/>
              </a:spcAft>
              <a:buClr>
                <a:schemeClr val="dk1"/>
              </a:buClr>
              <a:buSzPts val="1100"/>
              <a:buFont typeface="Arial"/>
              <a:buChar char="•"/>
            </a:pPr>
            <a:r>
              <a:rPr b="1" lang="en" sz="1100">
                <a:latin typeface="Merriweather"/>
                <a:ea typeface="Merriweather"/>
                <a:cs typeface="Merriweather"/>
                <a:sym typeface="Merriweather"/>
              </a:rPr>
              <a:t>Improved Model: </a:t>
            </a:r>
            <a:endParaRPr b="1" sz="1100">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Extra Layers:  1x1 and 3x3 convolutions (stride 2, padding 1) are added to enhance feature extraction</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Clr>
                <a:schemeClr val="dk1"/>
              </a:buClr>
              <a:buSzPts val="1100"/>
              <a:buFont typeface="Merriweather"/>
              <a:buChar char="•"/>
            </a:pPr>
            <a:r>
              <a:rPr b="1" lang="en">
                <a:latin typeface="Merriweather"/>
                <a:ea typeface="Merriweather"/>
                <a:cs typeface="Merriweather"/>
                <a:sym typeface="Merriweather"/>
              </a:rPr>
              <a:t>FPN layer: Use a combination of upsampling and downsampling techniques to merge features from different levels. To better capture Various types of garbage that extracted from the backbone network.</a:t>
            </a:r>
            <a:endParaRPr b="1">
              <a:latin typeface="Merriweather"/>
              <a:ea typeface="Merriweather"/>
              <a:cs typeface="Merriweather"/>
              <a:sym typeface="Merriweather"/>
            </a:endParaRPr>
          </a:p>
          <a:p>
            <a:pPr indent="-222250" lvl="1" marL="558800" rtl="0" algn="just">
              <a:lnSpc>
                <a:spcPct val="100000"/>
              </a:lnSpc>
              <a:spcBef>
                <a:spcPts val="800"/>
              </a:spcBef>
              <a:spcAft>
                <a:spcPts val="0"/>
              </a:spcAft>
              <a:buSzPts val="1100"/>
              <a:buFont typeface="Merriweather"/>
              <a:buChar char="•"/>
            </a:pPr>
            <a:r>
              <a:rPr b="1" lang="en">
                <a:latin typeface="Merriweather"/>
                <a:ea typeface="Merriweather"/>
                <a:cs typeface="Merriweather"/>
                <a:sym typeface="Merriweather"/>
              </a:rPr>
              <a:t>Area occupied is considered for severity classification.</a:t>
            </a:r>
            <a:endParaRPr b="1">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172650" y="264475"/>
            <a:ext cx="8684700" cy="58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 sz="3000">
                <a:solidFill>
                  <a:srgbClr val="000000"/>
                </a:solidFill>
              </a:rPr>
              <a:t>TEAM ORGANIZATION &amp; FUNCTION ROLES</a:t>
            </a:r>
            <a:endParaRPr b="1" sz="3000"/>
          </a:p>
        </p:txBody>
      </p:sp>
      <p:pic>
        <p:nvPicPr>
          <p:cNvPr id="99" name="Google Shape;99;p3"/>
          <p:cNvPicPr preferRelativeResize="0"/>
          <p:nvPr/>
        </p:nvPicPr>
        <p:blipFill rotWithShape="1">
          <a:blip r:embed="rId3">
            <a:alphaModFix/>
          </a:blip>
          <a:srcRect b="0" l="0" r="0" t="0"/>
          <a:stretch/>
        </p:blipFill>
        <p:spPr>
          <a:xfrm>
            <a:off x="552425" y="955238"/>
            <a:ext cx="1076325" cy="1066800"/>
          </a:xfrm>
          <a:prstGeom prst="rect">
            <a:avLst/>
          </a:prstGeom>
          <a:noFill/>
          <a:ln>
            <a:noFill/>
          </a:ln>
        </p:spPr>
      </p:pic>
      <p:pic>
        <p:nvPicPr>
          <p:cNvPr id="100" name="Google Shape;100;p3"/>
          <p:cNvPicPr preferRelativeResize="0"/>
          <p:nvPr/>
        </p:nvPicPr>
        <p:blipFill rotWithShape="1">
          <a:blip r:embed="rId4">
            <a:alphaModFix/>
          </a:blip>
          <a:srcRect b="0" l="0" r="0" t="0"/>
          <a:stretch/>
        </p:blipFill>
        <p:spPr>
          <a:xfrm>
            <a:off x="2647800" y="1012000"/>
            <a:ext cx="1066800" cy="1066800"/>
          </a:xfrm>
          <a:prstGeom prst="rect">
            <a:avLst/>
          </a:prstGeom>
          <a:noFill/>
          <a:ln>
            <a:noFill/>
          </a:ln>
        </p:spPr>
      </p:pic>
      <p:pic>
        <p:nvPicPr>
          <p:cNvPr id="101" name="Google Shape;101;p3"/>
          <p:cNvPicPr preferRelativeResize="0"/>
          <p:nvPr/>
        </p:nvPicPr>
        <p:blipFill rotWithShape="1">
          <a:blip r:embed="rId5">
            <a:alphaModFix/>
          </a:blip>
          <a:srcRect b="0" l="0" r="0" t="0"/>
          <a:stretch/>
        </p:blipFill>
        <p:spPr>
          <a:xfrm>
            <a:off x="4733650" y="1012000"/>
            <a:ext cx="1076325" cy="1066800"/>
          </a:xfrm>
          <a:prstGeom prst="rect">
            <a:avLst/>
          </a:prstGeom>
          <a:noFill/>
          <a:ln>
            <a:noFill/>
          </a:ln>
        </p:spPr>
      </p:pic>
      <p:pic>
        <p:nvPicPr>
          <p:cNvPr id="102" name="Google Shape;102;p3"/>
          <p:cNvPicPr preferRelativeResize="0"/>
          <p:nvPr/>
        </p:nvPicPr>
        <p:blipFill rotWithShape="1">
          <a:blip r:embed="rId6">
            <a:alphaModFix/>
          </a:blip>
          <a:srcRect b="0" l="0" r="0" t="0"/>
          <a:stretch/>
        </p:blipFill>
        <p:spPr>
          <a:xfrm>
            <a:off x="6829025" y="1012000"/>
            <a:ext cx="1066800" cy="1066800"/>
          </a:xfrm>
          <a:prstGeom prst="rect">
            <a:avLst/>
          </a:prstGeom>
          <a:noFill/>
          <a:ln>
            <a:noFill/>
          </a:ln>
        </p:spPr>
      </p:pic>
      <p:pic>
        <p:nvPicPr>
          <p:cNvPr id="103" name="Google Shape;103;p3"/>
          <p:cNvPicPr preferRelativeResize="0"/>
          <p:nvPr/>
        </p:nvPicPr>
        <p:blipFill rotWithShape="1">
          <a:blip r:embed="rId7">
            <a:alphaModFix/>
          </a:blip>
          <a:srcRect b="0" l="0" r="0" t="0"/>
          <a:stretch/>
        </p:blipFill>
        <p:spPr>
          <a:xfrm>
            <a:off x="419075" y="2127213"/>
            <a:ext cx="1343025" cy="333375"/>
          </a:xfrm>
          <a:prstGeom prst="rect">
            <a:avLst/>
          </a:prstGeom>
          <a:noFill/>
          <a:ln>
            <a:noFill/>
          </a:ln>
        </p:spPr>
      </p:pic>
      <p:pic>
        <p:nvPicPr>
          <p:cNvPr id="104" name="Google Shape;104;p3"/>
          <p:cNvPicPr preferRelativeResize="0"/>
          <p:nvPr/>
        </p:nvPicPr>
        <p:blipFill rotWithShape="1">
          <a:blip r:embed="rId8">
            <a:alphaModFix/>
          </a:blip>
          <a:srcRect b="0" l="990" r="-988" t="0"/>
          <a:stretch/>
        </p:blipFill>
        <p:spPr>
          <a:xfrm>
            <a:off x="2346375" y="2127213"/>
            <a:ext cx="5610225" cy="333375"/>
          </a:xfrm>
          <a:prstGeom prst="rect">
            <a:avLst/>
          </a:prstGeom>
          <a:noFill/>
          <a:ln>
            <a:noFill/>
          </a:ln>
        </p:spPr>
      </p:pic>
      <p:sp>
        <p:nvSpPr>
          <p:cNvPr id="105" name="Google Shape;105;p3"/>
          <p:cNvSpPr txBox="1"/>
          <p:nvPr/>
        </p:nvSpPr>
        <p:spPr>
          <a:xfrm>
            <a:off x="90600" y="2460600"/>
            <a:ext cx="8962800" cy="2581800"/>
          </a:xfrm>
          <a:prstGeom prst="rect">
            <a:avLst/>
          </a:prstGeom>
          <a:noFill/>
          <a:ln>
            <a:noFill/>
          </a:ln>
        </p:spPr>
        <p:txBody>
          <a:bodyPr anchorCtr="0" anchor="t" bIns="91425" lIns="91425" spcFirstLastPara="1" rIns="91425" wrap="square" tIns="91425">
            <a:spAutoFit/>
          </a:bodyPr>
          <a:lstStyle/>
          <a:p>
            <a:pPr indent="0" lvl="0" marL="12700" marR="0" rtl="0" algn="just">
              <a:lnSpc>
                <a:spcPct val="115000"/>
              </a:lnSpc>
              <a:spcBef>
                <a:spcPts val="9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Each team member is responsible for:</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8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•Engaging in research efforts, gathering relevant literature and exploring innovative technologies.</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8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•Participating in developing a comprehensive plan for the project, aligning with objectives and incorporating research insights.</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8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•Taking part in the development phase, overseeing the creation of software components and resolving technical challenges.</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8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•Contributing to testing activities, ensuring the quality of deliverables and addressing any issues identified during testing.</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15000"/>
              </a:lnSpc>
              <a:spcBef>
                <a:spcPts val="8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•Share responsibility for project management and coordination, organizing meetings and monitoring progress.</a:t>
            </a:r>
            <a:endParaRPr b="1" i="0" sz="12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0" name="Shape 290"/>
        <p:cNvGrpSpPr/>
        <p:nvPr/>
      </p:nvGrpSpPr>
      <p:grpSpPr>
        <a:xfrm>
          <a:off x="0" y="0"/>
          <a:ext cx="0" cy="0"/>
          <a:chOff x="0" y="0"/>
          <a:chExt cx="0" cy="0"/>
        </a:xfrm>
      </p:grpSpPr>
      <p:sp>
        <p:nvSpPr>
          <p:cNvPr id="291" name="Google Shape;291;p30"/>
          <p:cNvSpPr txBox="1"/>
          <p:nvPr>
            <p:ph type="title"/>
          </p:nvPr>
        </p:nvSpPr>
        <p:spPr>
          <a:xfrm>
            <a:off x="624615" y="-449649"/>
            <a:ext cx="7939200" cy="1006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Font typeface="Merriweather"/>
              <a:buNone/>
            </a:pPr>
            <a:r>
              <a:rPr b="1" lang="en" sz="2100"/>
              <a:t>UAV Aggregation Model</a:t>
            </a:r>
            <a:endParaRPr b="1" sz="2100">
              <a:latin typeface="Merriweather"/>
              <a:ea typeface="Merriweather"/>
              <a:cs typeface="Merriweather"/>
              <a:sym typeface="Merriweather"/>
            </a:endParaRPr>
          </a:p>
        </p:txBody>
      </p:sp>
      <p:sp>
        <p:nvSpPr>
          <p:cNvPr id="292" name="Google Shape;292;p30"/>
          <p:cNvSpPr txBox="1"/>
          <p:nvPr>
            <p:ph idx="2" type="body"/>
          </p:nvPr>
        </p:nvSpPr>
        <p:spPr>
          <a:xfrm>
            <a:off x="4699600" y="427450"/>
            <a:ext cx="4274400" cy="4530600"/>
          </a:xfrm>
          <a:prstGeom prst="rect">
            <a:avLst/>
          </a:prstGeom>
          <a:noFill/>
          <a:ln>
            <a:noFill/>
          </a:ln>
        </p:spPr>
        <p:txBody>
          <a:bodyPr anchorCtr="0" anchor="t" bIns="34275" lIns="68575" spcFirstLastPara="1" rIns="68575" wrap="square" tIns="34275">
            <a:noAutofit/>
          </a:bodyPr>
          <a:lstStyle/>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Aggregation Model Overview:</a:t>
            </a:r>
            <a:r>
              <a:rPr lang="en" sz="1100">
                <a:solidFill>
                  <a:srgbClr val="000000"/>
                </a:solidFill>
                <a:latin typeface="Merriweather"/>
                <a:ea typeface="Merriweather"/>
                <a:cs typeface="Merriweather"/>
                <a:sym typeface="Merriweather"/>
              </a:rPr>
              <a:t> The aggregation model consolidates the results from the six detection models, counting the objects and classifying them by severity (low, moderate, high) for effective prioritization.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Data Organization by Severity Levels:</a:t>
            </a:r>
            <a:r>
              <a:rPr lang="en" sz="1100">
                <a:solidFill>
                  <a:srgbClr val="000000"/>
                </a:solidFill>
                <a:latin typeface="Merriweather"/>
                <a:ea typeface="Merriweather"/>
                <a:cs typeface="Merriweather"/>
                <a:sym typeface="Merriweather"/>
              </a:rPr>
              <a:t> It organizes the detected objects into severity categories, helping to identify the most critical areas requiring immediate attention.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SzPts val="1100"/>
              <a:buFont typeface="Arial"/>
              <a:buChar char="•"/>
            </a:pPr>
            <a:r>
              <a:rPr b="1" lang="en" sz="1100">
                <a:solidFill>
                  <a:srgbClr val="000000"/>
                </a:solidFill>
                <a:latin typeface="Merriweather"/>
                <a:ea typeface="Merriweather"/>
                <a:cs typeface="Merriweather"/>
                <a:sym typeface="Merriweather"/>
              </a:rPr>
              <a:t>Visualization of Aggregated Data on Map: </a:t>
            </a:r>
            <a:r>
              <a:rPr lang="en" sz="1100">
                <a:solidFill>
                  <a:srgbClr val="000000"/>
                </a:solidFill>
                <a:latin typeface="Merriweather"/>
                <a:ea typeface="Merriweather"/>
                <a:cs typeface="Merriweather"/>
                <a:sym typeface="Merriweather"/>
              </a:rPr>
              <a:t>The aggregated data is visually represented on a map, where different colors indicate varying severity levels (low, moderate, high) of detected objects.</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Clr>
                <a:srgbClr val="000000"/>
              </a:buClr>
              <a:buSzPts val="1100"/>
              <a:buFont typeface="Merriweather"/>
              <a:buChar char="•"/>
            </a:pPr>
            <a:r>
              <a:rPr b="1" lang="en" sz="1100">
                <a:solidFill>
                  <a:srgbClr val="000000"/>
                </a:solidFill>
                <a:latin typeface="Merriweather"/>
                <a:ea typeface="Merriweather"/>
                <a:cs typeface="Merriweather"/>
                <a:sym typeface="Merriweather"/>
              </a:rPr>
              <a:t>Color-Coded Severity Representation: </a:t>
            </a:r>
            <a:r>
              <a:rPr lang="en" sz="1100">
                <a:solidFill>
                  <a:srgbClr val="000000"/>
                </a:solidFill>
                <a:latin typeface="Merriweather"/>
                <a:ea typeface="Merriweather"/>
                <a:cs typeface="Merriweather"/>
                <a:sym typeface="Merriweather"/>
              </a:rPr>
              <a:t>The map uses color codes to highlight areas with different severity levels, enabling quick identification of critical regions that need attention.</a:t>
            </a:r>
            <a:endParaRPr sz="1100">
              <a:solidFill>
                <a:srgbClr val="000000"/>
              </a:solidFill>
              <a:latin typeface="Merriweather"/>
              <a:ea typeface="Merriweather"/>
              <a:cs typeface="Merriweather"/>
              <a:sym typeface="Merriweather"/>
            </a:endParaRPr>
          </a:p>
          <a:p>
            <a:pPr indent="-69850" lvl="0" marL="0" rtl="0" algn="just">
              <a:lnSpc>
                <a:spcPct val="150000"/>
              </a:lnSpc>
              <a:spcBef>
                <a:spcPts val="800"/>
              </a:spcBef>
              <a:spcAft>
                <a:spcPts val="0"/>
              </a:spcAft>
              <a:buClr>
                <a:srgbClr val="000000"/>
              </a:buClr>
              <a:buSzPts val="1100"/>
              <a:buFont typeface="Merriweather"/>
              <a:buChar char="•"/>
            </a:pPr>
            <a:r>
              <a:t/>
            </a:r>
            <a:endParaRPr sz="1100">
              <a:solidFill>
                <a:srgbClr val="000000"/>
              </a:solidFill>
              <a:latin typeface="Merriweather"/>
              <a:ea typeface="Merriweather"/>
              <a:cs typeface="Merriweather"/>
              <a:sym typeface="Merriweather"/>
            </a:endParaRPr>
          </a:p>
        </p:txBody>
      </p:sp>
      <p:pic>
        <p:nvPicPr>
          <p:cNvPr id="293" name="Google Shape;293;p30"/>
          <p:cNvPicPr preferRelativeResize="0"/>
          <p:nvPr/>
        </p:nvPicPr>
        <p:blipFill rotWithShape="1">
          <a:blip r:embed="rId3">
            <a:alphaModFix/>
          </a:blip>
          <a:srcRect b="4594" l="34499" r="0" t="16171"/>
          <a:stretch/>
        </p:blipFill>
        <p:spPr>
          <a:xfrm>
            <a:off x="366375" y="885425"/>
            <a:ext cx="4333226" cy="4072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7" name="Shape 297"/>
        <p:cNvGrpSpPr/>
        <p:nvPr/>
      </p:nvGrpSpPr>
      <p:grpSpPr>
        <a:xfrm>
          <a:off x="0" y="0"/>
          <a:ext cx="0" cy="0"/>
          <a:chOff x="0" y="0"/>
          <a:chExt cx="0" cy="0"/>
        </a:xfrm>
      </p:grpSpPr>
      <p:sp>
        <p:nvSpPr>
          <p:cNvPr id="298" name="Google Shape;298;p31"/>
          <p:cNvSpPr txBox="1"/>
          <p:nvPr>
            <p:ph type="title"/>
          </p:nvPr>
        </p:nvSpPr>
        <p:spPr>
          <a:xfrm>
            <a:off x="233775" y="333775"/>
            <a:ext cx="8435100" cy="422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500"/>
              <a:buFont typeface="Merriweather"/>
              <a:buNone/>
            </a:pPr>
            <a:r>
              <a:rPr b="1" lang="en" sz="3000">
                <a:latin typeface="Merriweather"/>
                <a:ea typeface="Merriweather"/>
                <a:cs typeface="Merriweather"/>
                <a:sym typeface="Merriweather"/>
              </a:rPr>
              <a:t>Sample Model and Data flow pipeline</a:t>
            </a:r>
            <a:endParaRPr b="1" sz="3000">
              <a:latin typeface="Merriweather"/>
              <a:ea typeface="Merriweather"/>
              <a:cs typeface="Merriweather"/>
              <a:sym typeface="Merriweather"/>
            </a:endParaRPr>
          </a:p>
        </p:txBody>
      </p:sp>
      <p:pic>
        <p:nvPicPr>
          <p:cNvPr id="299" name="Google Shape;299;p31"/>
          <p:cNvPicPr preferRelativeResize="0"/>
          <p:nvPr/>
        </p:nvPicPr>
        <p:blipFill rotWithShape="1">
          <a:blip r:embed="rId3">
            <a:alphaModFix/>
          </a:blip>
          <a:srcRect b="0" l="0" r="0" t="0"/>
          <a:stretch/>
        </p:blipFill>
        <p:spPr>
          <a:xfrm>
            <a:off x="769408" y="1068382"/>
            <a:ext cx="7745942" cy="35922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3" name="Shape 303"/>
        <p:cNvGrpSpPr/>
        <p:nvPr/>
      </p:nvGrpSpPr>
      <p:grpSpPr>
        <a:xfrm>
          <a:off x="0" y="0"/>
          <a:ext cx="0" cy="0"/>
          <a:chOff x="0" y="0"/>
          <a:chExt cx="0" cy="0"/>
        </a:xfrm>
      </p:grpSpPr>
      <p:sp>
        <p:nvSpPr>
          <p:cNvPr id="304" name="Google Shape;304;p32"/>
          <p:cNvSpPr txBox="1"/>
          <p:nvPr>
            <p:ph idx="1" type="body"/>
          </p:nvPr>
        </p:nvSpPr>
        <p:spPr>
          <a:xfrm>
            <a:off x="612450" y="208674"/>
            <a:ext cx="7940343" cy="1588181"/>
          </a:xfrm>
          <a:prstGeom prst="rect">
            <a:avLst/>
          </a:prstGeom>
          <a:noFill/>
          <a:ln>
            <a:noFill/>
          </a:ln>
        </p:spPr>
        <p:txBody>
          <a:bodyPr anchorCtr="0" anchor="t" bIns="34275" lIns="68575" spcFirstLastPara="1" rIns="68575" wrap="square" tIns="34275">
            <a:normAutofit/>
          </a:bodyPr>
          <a:lstStyle/>
          <a:p>
            <a:pPr indent="-38100" lvl="0" marL="177800" rtl="0" algn="just">
              <a:lnSpc>
                <a:spcPct val="150000"/>
              </a:lnSpc>
              <a:spcBef>
                <a:spcPts val="0"/>
              </a:spcBef>
              <a:spcAft>
                <a:spcPts val="0"/>
              </a:spcAft>
              <a:buClr>
                <a:schemeClr val="dk1"/>
              </a:buClr>
              <a:buSzPts val="2500"/>
              <a:buNone/>
            </a:pPr>
            <a:r>
              <a:rPr b="1" lang="en" sz="1200">
                <a:latin typeface="Merriweather"/>
                <a:ea typeface="Merriweather"/>
                <a:cs typeface="Merriweather"/>
                <a:sym typeface="Merriweather"/>
              </a:rPr>
              <a:t>Stage 1: The system identifies the obstacle type and dynamically activates the specific model tailored for that category.</a:t>
            </a:r>
            <a:endParaRPr b="1" sz="1200">
              <a:latin typeface="Merriweather"/>
              <a:ea typeface="Merriweather"/>
              <a:cs typeface="Merriweather"/>
              <a:sym typeface="Merriweather"/>
            </a:endParaRPr>
          </a:p>
          <a:p>
            <a:pPr indent="-38100" lvl="0" marL="177800" rtl="0" algn="just">
              <a:lnSpc>
                <a:spcPct val="150000"/>
              </a:lnSpc>
              <a:spcBef>
                <a:spcPts val="800"/>
              </a:spcBef>
              <a:spcAft>
                <a:spcPts val="0"/>
              </a:spcAft>
              <a:buClr>
                <a:schemeClr val="dk1"/>
              </a:buClr>
              <a:buSzPts val="2500"/>
              <a:buNone/>
            </a:pPr>
            <a:r>
              <a:rPr b="1" lang="en" sz="1200">
                <a:latin typeface="Merriweather"/>
                <a:ea typeface="Merriweather"/>
                <a:cs typeface="Merriweather"/>
                <a:sym typeface="Merriweather"/>
              </a:rPr>
              <a:t>Stage 2: Distinct models, each trained exclusively on their respective categories, perform severity classification. The models demonstrate strong performance, as evidenced by high mAP scores.</a:t>
            </a:r>
            <a:endParaRPr b="1" sz="1200">
              <a:latin typeface="Merriweather"/>
              <a:ea typeface="Merriweather"/>
              <a:cs typeface="Merriweather"/>
              <a:sym typeface="Merriweather"/>
            </a:endParaRPr>
          </a:p>
          <a:p>
            <a:pPr indent="-38100" lvl="0" marL="177800" rtl="0" algn="l">
              <a:lnSpc>
                <a:spcPct val="90000"/>
              </a:lnSpc>
              <a:spcBef>
                <a:spcPts val="800"/>
              </a:spcBef>
              <a:spcAft>
                <a:spcPts val="1200"/>
              </a:spcAft>
              <a:buClr>
                <a:schemeClr val="dk1"/>
              </a:buClr>
              <a:buSzPts val="2100"/>
              <a:buNone/>
            </a:pPr>
            <a:r>
              <a:t/>
            </a:r>
            <a:endParaRPr b="1" sz="1200">
              <a:latin typeface="Merriweather"/>
              <a:ea typeface="Merriweather"/>
              <a:cs typeface="Merriweather"/>
              <a:sym typeface="Merriweather"/>
            </a:endParaRPr>
          </a:p>
        </p:txBody>
      </p:sp>
      <p:pic>
        <p:nvPicPr>
          <p:cNvPr id="305" name="Google Shape;305;p32"/>
          <p:cNvPicPr preferRelativeResize="0"/>
          <p:nvPr/>
        </p:nvPicPr>
        <p:blipFill rotWithShape="1">
          <a:blip r:embed="rId3">
            <a:alphaModFix/>
          </a:blip>
          <a:srcRect b="0" l="0" r="0" t="0"/>
          <a:stretch/>
        </p:blipFill>
        <p:spPr>
          <a:xfrm>
            <a:off x="2412763" y="3589298"/>
            <a:ext cx="1385887" cy="1393031"/>
          </a:xfrm>
          <a:prstGeom prst="rect">
            <a:avLst/>
          </a:prstGeom>
          <a:noFill/>
          <a:ln>
            <a:noFill/>
          </a:ln>
        </p:spPr>
      </p:pic>
      <p:pic>
        <p:nvPicPr>
          <p:cNvPr id="306" name="Google Shape;306;p32"/>
          <p:cNvPicPr preferRelativeResize="0"/>
          <p:nvPr/>
        </p:nvPicPr>
        <p:blipFill rotWithShape="1">
          <a:blip r:embed="rId4">
            <a:alphaModFix/>
          </a:blip>
          <a:srcRect b="0" l="0" r="0" t="0"/>
          <a:stretch/>
        </p:blipFill>
        <p:spPr>
          <a:xfrm>
            <a:off x="3919148" y="3582155"/>
            <a:ext cx="1385888" cy="1407319"/>
          </a:xfrm>
          <a:prstGeom prst="rect">
            <a:avLst/>
          </a:prstGeom>
          <a:noFill/>
          <a:ln>
            <a:noFill/>
          </a:ln>
        </p:spPr>
      </p:pic>
      <p:pic>
        <p:nvPicPr>
          <p:cNvPr id="307" name="Google Shape;307;p32"/>
          <p:cNvPicPr preferRelativeResize="0"/>
          <p:nvPr/>
        </p:nvPicPr>
        <p:blipFill rotWithShape="1">
          <a:blip r:embed="rId5">
            <a:alphaModFix/>
          </a:blip>
          <a:srcRect b="0" l="0" r="0" t="0"/>
          <a:stretch/>
        </p:blipFill>
        <p:spPr>
          <a:xfrm>
            <a:off x="5425536" y="3582155"/>
            <a:ext cx="1360885" cy="1360885"/>
          </a:xfrm>
          <a:prstGeom prst="rect">
            <a:avLst/>
          </a:prstGeom>
          <a:noFill/>
          <a:ln>
            <a:noFill/>
          </a:ln>
        </p:spPr>
      </p:pic>
      <p:pic>
        <p:nvPicPr>
          <p:cNvPr id="308" name="Google Shape;308;p32"/>
          <p:cNvPicPr preferRelativeResize="0"/>
          <p:nvPr/>
        </p:nvPicPr>
        <p:blipFill rotWithShape="1">
          <a:blip r:embed="rId6">
            <a:alphaModFix/>
          </a:blip>
          <a:srcRect b="0" l="0" r="0" t="0"/>
          <a:stretch/>
        </p:blipFill>
        <p:spPr>
          <a:xfrm>
            <a:off x="2352512" y="1883615"/>
            <a:ext cx="1446137" cy="1588181"/>
          </a:xfrm>
          <a:prstGeom prst="rect">
            <a:avLst/>
          </a:prstGeom>
          <a:noFill/>
          <a:ln>
            <a:noFill/>
          </a:ln>
        </p:spPr>
      </p:pic>
      <p:pic>
        <p:nvPicPr>
          <p:cNvPr id="309" name="Google Shape;309;p32"/>
          <p:cNvPicPr preferRelativeResize="0"/>
          <p:nvPr/>
        </p:nvPicPr>
        <p:blipFill rotWithShape="1">
          <a:blip r:embed="rId7">
            <a:alphaModFix/>
          </a:blip>
          <a:srcRect b="0" l="0" r="0" t="0"/>
          <a:stretch/>
        </p:blipFill>
        <p:spPr>
          <a:xfrm>
            <a:off x="3858899" y="1820918"/>
            <a:ext cx="1446138" cy="1650878"/>
          </a:xfrm>
          <a:prstGeom prst="rect">
            <a:avLst/>
          </a:prstGeom>
          <a:noFill/>
          <a:ln>
            <a:noFill/>
          </a:ln>
        </p:spPr>
      </p:pic>
      <p:pic>
        <p:nvPicPr>
          <p:cNvPr id="310" name="Google Shape;310;p32"/>
          <p:cNvPicPr preferRelativeResize="0"/>
          <p:nvPr/>
        </p:nvPicPr>
        <p:blipFill rotWithShape="1">
          <a:blip r:embed="rId8">
            <a:alphaModFix/>
          </a:blip>
          <a:srcRect b="0" l="0" r="0" t="0"/>
          <a:stretch/>
        </p:blipFill>
        <p:spPr>
          <a:xfrm>
            <a:off x="5365286" y="1842485"/>
            <a:ext cx="1446138" cy="162931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4" name="Shape 314"/>
        <p:cNvGrpSpPr/>
        <p:nvPr/>
      </p:nvGrpSpPr>
      <p:grpSpPr>
        <a:xfrm>
          <a:off x="0" y="0"/>
          <a:ext cx="0" cy="0"/>
          <a:chOff x="0" y="0"/>
          <a:chExt cx="0" cy="0"/>
        </a:xfrm>
      </p:grpSpPr>
      <p:sp>
        <p:nvSpPr>
          <p:cNvPr id="315" name="Google Shape;315;p33"/>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Category specific Base Models with a Fine-Tuned Model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16" name="Google Shape;316;p33"/>
          <p:cNvSpPr txBox="1"/>
          <p:nvPr/>
        </p:nvSpPr>
        <p:spPr>
          <a:xfrm>
            <a:off x="1841700" y="789751"/>
            <a:ext cx="5460600" cy="75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1600"/>
              <a:buFont typeface="Arial"/>
              <a:buNone/>
            </a:pPr>
            <a:r>
              <a:rPr b="1" i="0" lang="en" sz="1600" u="none" cap="none" strike="noStrike">
                <a:solidFill>
                  <a:schemeClr val="dk2"/>
                </a:solidFill>
                <a:latin typeface="Merriweather"/>
                <a:ea typeface="Merriweather"/>
                <a:cs typeface="Merriweather"/>
                <a:sym typeface="Merriweather"/>
              </a:rPr>
              <a:t>Model Comparison on mAP-50</a:t>
            </a:r>
            <a:endParaRPr b="1" i="0" sz="1600" u="none" cap="none" strike="noStrike">
              <a:solidFill>
                <a:schemeClr val="dk2"/>
              </a:solidFill>
              <a:latin typeface="Merriweather"/>
              <a:ea typeface="Merriweather"/>
              <a:cs typeface="Merriweather"/>
              <a:sym typeface="Merriweather"/>
            </a:endParaRPr>
          </a:p>
          <a:p>
            <a:pPr indent="0" lvl="0" marL="0" marR="0" rtl="0" algn="l">
              <a:lnSpc>
                <a:spcPct val="100000"/>
              </a:lnSpc>
              <a:spcBef>
                <a:spcPts val="800"/>
              </a:spcBef>
              <a:spcAft>
                <a:spcPts val="0"/>
              </a:spcAft>
              <a:buClr>
                <a:srgbClr val="000000"/>
              </a:buClr>
              <a:buSzPts val="1000"/>
              <a:buFont typeface="Arial"/>
              <a:buNone/>
            </a:pPr>
            <a:r>
              <a:t/>
            </a:r>
            <a:endParaRPr b="1" i="0" sz="1000" u="none" cap="none" strike="noStrike">
              <a:solidFill>
                <a:schemeClr val="dk2"/>
              </a:solidFill>
              <a:latin typeface="DM Sans"/>
              <a:ea typeface="DM Sans"/>
              <a:cs typeface="DM Sans"/>
              <a:sym typeface="DM Sans"/>
            </a:endParaRPr>
          </a:p>
        </p:txBody>
      </p:sp>
      <p:graphicFrame>
        <p:nvGraphicFramePr>
          <p:cNvPr id="317" name="Google Shape;317;p33"/>
          <p:cNvGraphicFramePr/>
          <p:nvPr/>
        </p:nvGraphicFramePr>
        <p:xfrm>
          <a:off x="331076" y="1332186"/>
          <a:ext cx="3000000" cy="3000000"/>
        </p:xfrm>
        <a:graphic>
          <a:graphicData uri="http://schemas.openxmlformats.org/drawingml/2006/table">
            <a:tbl>
              <a:tblPr>
                <a:noFill/>
                <a:tableStyleId>{6FD42C4D-5C5F-45A3-A58D-36D18D62831B}</a:tableStyleId>
              </a:tblPr>
              <a:tblGrid>
                <a:gridCol w="5303500"/>
                <a:gridCol w="1479025"/>
                <a:gridCol w="1604700"/>
              </a:tblGrid>
              <a:tr h="483700">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Model name</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Base Model</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Fine-tuned Model</a:t>
                      </a:r>
                      <a:endParaRPr b="1" sz="14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1550">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Animal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52%</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90%</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Accident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71%</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78%</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Construction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63%</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78%</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Cracks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59%</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88%</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Pothole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52%</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85%</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8275">
                <a:tc>
                  <a:txBody>
                    <a:bodyPr/>
                    <a:lstStyle/>
                    <a:p>
                      <a:pPr indent="0" lvl="0" marL="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Garbage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17%</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400"/>
                        <a:buFont typeface="Arial"/>
                        <a:buNone/>
                      </a:pPr>
                      <a:r>
                        <a:rPr b="1" lang="en" sz="1400" u="none" cap="none" strike="noStrike">
                          <a:latin typeface="Merriweather"/>
                          <a:ea typeface="Merriweather"/>
                          <a:cs typeface="Merriweather"/>
                          <a:sym typeface="Merriweather"/>
                        </a:rPr>
                        <a:t>80%</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1" name="Shape 321"/>
        <p:cNvGrpSpPr/>
        <p:nvPr/>
      </p:nvGrpSpPr>
      <p:grpSpPr>
        <a:xfrm>
          <a:off x="0" y="0"/>
          <a:ext cx="0" cy="0"/>
          <a:chOff x="0" y="0"/>
          <a:chExt cx="0" cy="0"/>
        </a:xfrm>
      </p:grpSpPr>
      <p:sp>
        <p:nvSpPr>
          <p:cNvPr id="322" name="Google Shape;322;p34"/>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Base Model with a Fine-Tuned Model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23" name="Google Shape;323;p34"/>
          <p:cNvSpPr txBox="1"/>
          <p:nvPr/>
        </p:nvSpPr>
        <p:spPr>
          <a:xfrm>
            <a:off x="1384281" y="413251"/>
            <a:ext cx="5460600" cy="75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1600"/>
              <a:buFont typeface="Arial"/>
              <a:buNone/>
            </a:pPr>
            <a:r>
              <a:rPr b="1" i="0" lang="en" sz="1600" u="none" cap="none" strike="noStrike">
                <a:solidFill>
                  <a:schemeClr val="dk2"/>
                </a:solidFill>
                <a:latin typeface="Calibri"/>
                <a:ea typeface="Calibri"/>
                <a:cs typeface="Calibri"/>
                <a:sym typeface="Calibri"/>
              </a:rPr>
              <a:t>Model Comparison on mAP-50</a:t>
            </a:r>
            <a:endParaRPr b="1" i="0" sz="1600" u="none" cap="none" strike="noStrike">
              <a:solidFill>
                <a:schemeClr val="dk2"/>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000"/>
              <a:buFont typeface="Arial"/>
              <a:buNone/>
            </a:pPr>
            <a:r>
              <a:t/>
            </a:r>
            <a:endParaRPr b="1" i="0" sz="1000" u="none" cap="none" strike="noStrike">
              <a:solidFill>
                <a:schemeClr val="dk2"/>
              </a:solidFill>
              <a:latin typeface="DM Sans"/>
              <a:ea typeface="DM Sans"/>
              <a:cs typeface="DM Sans"/>
              <a:sym typeface="DM Sans"/>
            </a:endParaRPr>
          </a:p>
        </p:txBody>
      </p:sp>
      <p:pic>
        <p:nvPicPr>
          <p:cNvPr id="324" name="Google Shape;324;p34"/>
          <p:cNvPicPr preferRelativeResize="0"/>
          <p:nvPr/>
        </p:nvPicPr>
        <p:blipFill rotWithShape="1">
          <a:blip r:embed="rId3">
            <a:alphaModFix/>
          </a:blip>
          <a:srcRect b="0" l="0" r="0" t="0"/>
          <a:stretch/>
        </p:blipFill>
        <p:spPr>
          <a:xfrm>
            <a:off x="502425" y="922634"/>
            <a:ext cx="8302125" cy="39445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8" name="Shape 328"/>
        <p:cNvGrpSpPr/>
        <p:nvPr/>
      </p:nvGrpSpPr>
      <p:grpSpPr>
        <a:xfrm>
          <a:off x="0" y="0"/>
          <a:ext cx="0" cy="0"/>
          <a:chOff x="0" y="0"/>
          <a:chExt cx="0" cy="0"/>
        </a:xfrm>
      </p:grpSpPr>
      <p:sp>
        <p:nvSpPr>
          <p:cNvPr id="329" name="Google Shape;329;p35"/>
          <p:cNvSpPr txBox="1"/>
          <p:nvPr>
            <p:ph type="title"/>
          </p:nvPr>
        </p:nvSpPr>
        <p:spPr>
          <a:xfrm>
            <a:off x="339450" y="231451"/>
            <a:ext cx="7350000" cy="7854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Model Results – Accuracy and Precision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sp>
        <p:nvSpPr>
          <p:cNvPr id="330" name="Google Shape;330;p35"/>
          <p:cNvSpPr/>
          <p:nvPr/>
        </p:nvSpPr>
        <p:spPr>
          <a:xfrm>
            <a:off x="2339579" y="2475310"/>
            <a:ext cx="9144000" cy="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Arial"/>
              <a:buNone/>
            </a:pPr>
            <a:br>
              <a:rPr b="0" i="0" lang="en" sz="900" u="none" cap="none" strike="noStrike">
                <a:solidFill>
                  <a:schemeClr val="dk1"/>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graphicFrame>
        <p:nvGraphicFramePr>
          <p:cNvPr id="331" name="Google Shape;331;p35"/>
          <p:cNvGraphicFramePr/>
          <p:nvPr/>
        </p:nvGraphicFramePr>
        <p:xfrm>
          <a:off x="543911" y="804050"/>
          <a:ext cx="3000000" cy="3000000"/>
        </p:xfrm>
        <a:graphic>
          <a:graphicData uri="http://schemas.openxmlformats.org/drawingml/2006/table">
            <a:tbl>
              <a:tblPr>
                <a:noFill/>
                <a:tableStyleId>{6FD42C4D-5C5F-45A3-A58D-36D18D62831B}</a:tableStyleId>
              </a:tblPr>
              <a:tblGrid>
                <a:gridCol w="5147375"/>
                <a:gridCol w="1493200"/>
                <a:gridCol w="1620050"/>
              </a:tblGrid>
              <a:tr h="531250">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Model name</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Accuracy</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Precision</a:t>
                      </a:r>
                      <a:endParaRPr b="1" sz="15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6100">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Animal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77%</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78%</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Accident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90%</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95%</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Construction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81%</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80%</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Cracks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86%</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88%</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Pothole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87%</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85%</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2225">
                <a:tc>
                  <a:txBody>
                    <a:bodyPr/>
                    <a:lstStyle/>
                    <a:p>
                      <a:pPr indent="0" lvl="0" marL="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Garbage Category specific severity classification Model</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905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85%</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152400" marR="0" rtl="0" algn="l">
                        <a:lnSpc>
                          <a:spcPct val="107000"/>
                        </a:lnSpc>
                        <a:spcBef>
                          <a:spcPts val="0"/>
                        </a:spcBef>
                        <a:spcAft>
                          <a:spcPts val="0"/>
                        </a:spcAft>
                        <a:buClr>
                          <a:srgbClr val="000000"/>
                        </a:buClr>
                        <a:buSzPts val="1500"/>
                        <a:buFont typeface="Arial"/>
                        <a:buNone/>
                      </a:pPr>
                      <a:r>
                        <a:rPr b="1" lang="en" sz="1500" u="none" cap="none" strike="noStrike">
                          <a:latin typeface="Merriweather"/>
                          <a:ea typeface="Merriweather"/>
                          <a:cs typeface="Merriweather"/>
                          <a:sym typeface="Merriweather"/>
                        </a:rPr>
                        <a:t>81%</a:t>
                      </a:r>
                      <a:endParaRPr b="1" sz="1100" u="none" cap="none" strike="noStrike">
                        <a:latin typeface="Merriweather"/>
                        <a:ea typeface="Merriweather"/>
                        <a:cs typeface="Merriweather"/>
                        <a:sym typeface="Merriweathe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5" name="Shape 335"/>
        <p:cNvGrpSpPr/>
        <p:nvPr/>
      </p:nvGrpSpPr>
      <p:grpSpPr>
        <a:xfrm>
          <a:off x="0" y="0"/>
          <a:ext cx="0" cy="0"/>
          <a:chOff x="0" y="0"/>
          <a:chExt cx="0" cy="0"/>
        </a:xfrm>
      </p:grpSpPr>
      <p:sp>
        <p:nvSpPr>
          <p:cNvPr id="336" name="Google Shape;336;p36"/>
          <p:cNvSpPr txBox="1"/>
          <p:nvPr>
            <p:ph type="title"/>
          </p:nvPr>
        </p:nvSpPr>
        <p:spPr>
          <a:xfrm>
            <a:off x="339450" y="231451"/>
            <a:ext cx="7350000" cy="934800"/>
          </a:xfrm>
          <a:prstGeom prst="rect">
            <a:avLst/>
          </a:prstGeom>
          <a:noFill/>
          <a:ln>
            <a:noFill/>
          </a:ln>
        </p:spPr>
        <p:txBody>
          <a:bodyPr anchorCtr="0" anchor="ctr" bIns="34275" lIns="68575" spcFirstLastPara="1" rIns="68575" wrap="square" tIns="34275">
            <a:normAutofit fontScale="90000"/>
          </a:bodyPr>
          <a:lstStyle/>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b="1" lang="en" sz="2200"/>
              <a:t>Model Size and Running Time Comparison</a:t>
            </a:r>
            <a:endParaRPr b="1" sz="2200"/>
          </a:p>
          <a:p>
            <a:pPr indent="0" lvl="0" marL="0" rtl="0" algn="just">
              <a:lnSpc>
                <a:spcPct val="100000"/>
              </a:lnSpc>
              <a:spcBef>
                <a:spcPts val="0"/>
              </a:spcBef>
              <a:spcAft>
                <a:spcPts val="0"/>
              </a:spcAft>
              <a:buClr>
                <a:schemeClr val="dk1"/>
              </a:buClr>
              <a:buSzPct val="81818"/>
              <a:buFont typeface="Calibri"/>
              <a:buNone/>
            </a:pPr>
            <a:r>
              <a:t/>
            </a:r>
            <a:endParaRPr sz="2200"/>
          </a:p>
          <a:p>
            <a:pPr indent="0" lvl="0" marL="0" rtl="0" algn="just">
              <a:lnSpc>
                <a:spcPct val="100000"/>
              </a:lnSpc>
              <a:spcBef>
                <a:spcPts val="0"/>
              </a:spcBef>
              <a:spcAft>
                <a:spcPts val="0"/>
              </a:spcAft>
              <a:buClr>
                <a:schemeClr val="dk1"/>
              </a:buClr>
              <a:buSzPct val="81818"/>
              <a:buFont typeface="Calibri"/>
              <a:buNone/>
            </a:pPr>
            <a:r>
              <a:rPr lang="en" sz="2200"/>
              <a:t> </a:t>
            </a:r>
            <a:endParaRPr sz="2200"/>
          </a:p>
          <a:p>
            <a:pPr indent="0" lvl="0" marL="0" rtl="0" algn="just">
              <a:lnSpc>
                <a:spcPct val="100000"/>
              </a:lnSpc>
              <a:spcBef>
                <a:spcPts val="0"/>
              </a:spcBef>
              <a:spcAft>
                <a:spcPts val="0"/>
              </a:spcAft>
              <a:buClr>
                <a:schemeClr val="dk1"/>
              </a:buClr>
              <a:buSzPct val="81818"/>
              <a:buFont typeface="Calibri"/>
              <a:buNone/>
            </a:pPr>
            <a:r>
              <a:t/>
            </a:r>
            <a:endParaRPr sz="2200"/>
          </a:p>
        </p:txBody>
      </p:sp>
      <p:pic>
        <p:nvPicPr>
          <p:cNvPr id="337" name="Google Shape;337;p36"/>
          <p:cNvPicPr preferRelativeResize="0"/>
          <p:nvPr/>
        </p:nvPicPr>
        <p:blipFill rotWithShape="1">
          <a:blip r:embed="rId3">
            <a:alphaModFix/>
          </a:blip>
          <a:srcRect b="0" l="0" r="0" t="0"/>
          <a:stretch/>
        </p:blipFill>
        <p:spPr>
          <a:xfrm>
            <a:off x="555839" y="992902"/>
            <a:ext cx="6917221" cy="3672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77225" y="106175"/>
            <a:ext cx="8243400" cy="588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SzPct val="166666"/>
              <a:buNone/>
            </a:pPr>
            <a:r>
              <a:rPr b="1" lang="en" sz="2400">
                <a:solidFill>
                  <a:srgbClr val="2D3B45"/>
                </a:solidFill>
              </a:rPr>
              <a:t>Web Portal System Development</a:t>
            </a:r>
            <a:endParaRPr b="1" sz="2400">
              <a:solidFill>
                <a:srgbClr val="2D3B45"/>
              </a:solidFill>
            </a:endParaRPr>
          </a:p>
          <a:p>
            <a:pPr indent="0" lvl="0" marL="12700" rtl="0" algn="l">
              <a:lnSpc>
                <a:spcPct val="90000"/>
              </a:lnSpc>
              <a:spcBef>
                <a:spcPts val="0"/>
              </a:spcBef>
              <a:spcAft>
                <a:spcPts val="0"/>
              </a:spcAft>
              <a:buSzPct val="200000"/>
              <a:buNone/>
            </a:pPr>
            <a:r>
              <a:t/>
            </a:r>
            <a:endParaRPr b="1" sz="2000">
              <a:solidFill>
                <a:schemeClr val="dk1"/>
              </a:solidFill>
            </a:endParaRPr>
          </a:p>
          <a:p>
            <a:pPr indent="-307987" lvl="0" marL="457200" rtl="0" algn="l">
              <a:lnSpc>
                <a:spcPct val="115000"/>
              </a:lnSpc>
              <a:spcBef>
                <a:spcPts val="0"/>
              </a:spcBef>
              <a:spcAft>
                <a:spcPts val="0"/>
              </a:spcAft>
              <a:buClr>
                <a:schemeClr val="dk1"/>
              </a:buClr>
              <a:buSzPct val="100000"/>
              <a:buFont typeface="Merriweather"/>
              <a:buChar char="●"/>
            </a:pPr>
            <a:r>
              <a:rPr b="1" lang="en" sz="1388">
                <a:solidFill>
                  <a:schemeClr val="dk1"/>
                </a:solidFill>
              </a:rPr>
              <a:t>System Use Cases:</a:t>
            </a:r>
            <a:endParaRPr b="1" sz="3488"/>
          </a:p>
        </p:txBody>
      </p:sp>
      <p:pic>
        <p:nvPicPr>
          <p:cNvPr id="343" name="Google Shape;343;p37"/>
          <p:cNvPicPr preferRelativeResize="0"/>
          <p:nvPr/>
        </p:nvPicPr>
        <p:blipFill rotWithShape="1">
          <a:blip r:embed="rId3">
            <a:alphaModFix/>
          </a:blip>
          <a:srcRect b="0" l="0" r="0" t="0"/>
          <a:stretch/>
        </p:blipFill>
        <p:spPr>
          <a:xfrm>
            <a:off x="1204425" y="969125"/>
            <a:ext cx="6219574" cy="3570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174800" y="146350"/>
            <a:ext cx="8243400" cy="41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600"/>
              <a:buNone/>
            </a:pPr>
            <a:r>
              <a:rPr b="1" i="1" lang="en" sz="2200">
                <a:solidFill>
                  <a:schemeClr val="dk1"/>
                </a:solidFill>
              </a:rPr>
              <a:t>System Architecture and Infrastructure</a:t>
            </a:r>
            <a:endParaRPr b="1" i="1" sz="2200">
              <a:solidFill>
                <a:schemeClr val="dk1"/>
              </a:solidFill>
            </a:endParaRPr>
          </a:p>
          <a:p>
            <a:pPr indent="0" lvl="0" marL="0" rtl="0" algn="l">
              <a:lnSpc>
                <a:spcPct val="115000"/>
              </a:lnSpc>
              <a:spcBef>
                <a:spcPts val="0"/>
              </a:spcBef>
              <a:spcAft>
                <a:spcPts val="0"/>
              </a:spcAft>
              <a:buSzPts val="3600"/>
              <a:buNone/>
            </a:pPr>
            <a:r>
              <a:t/>
            </a:r>
            <a:endParaRPr b="1" sz="2000">
              <a:solidFill>
                <a:srgbClr val="2D3B45"/>
              </a:solidFill>
              <a:latin typeface="Corbel"/>
              <a:ea typeface="Corbel"/>
              <a:cs typeface="Corbel"/>
              <a:sym typeface="Corbel"/>
            </a:endParaRPr>
          </a:p>
        </p:txBody>
      </p:sp>
      <p:sp>
        <p:nvSpPr>
          <p:cNvPr id="349" name="Google Shape;349;p38"/>
          <p:cNvSpPr txBox="1"/>
          <p:nvPr/>
        </p:nvSpPr>
        <p:spPr>
          <a:xfrm>
            <a:off x="138225" y="561850"/>
            <a:ext cx="51444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Frontend &amp; Backend System Architecture</a:t>
            </a:r>
            <a:endParaRPr b="1" i="0" sz="1200" u="none" cap="none" strike="noStrike">
              <a:solidFill>
                <a:schemeClr val="dk1"/>
              </a:solidFill>
              <a:latin typeface="Arial"/>
              <a:ea typeface="Arial"/>
              <a:cs typeface="Arial"/>
              <a:sym typeface="Arial"/>
            </a:endParaRPr>
          </a:p>
        </p:txBody>
      </p:sp>
      <p:pic>
        <p:nvPicPr>
          <p:cNvPr id="350" name="Google Shape;350;p38"/>
          <p:cNvPicPr preferRelativeResize="0"/>
          <p:nvPr/>
        </p:nvPicPr>
        <p:blipFill rotWithShape="1">
          <a:blip r:embed="rId3">
            <a:alphaModFix/>
          </a:blip>
          <a:srcRect b="6472" l="0" r="0" t="0"/>
          <a:stretch/>
        </p:blipFill>
        <p:spPr>
          <a:xfrm>
            <a:off x="114300" y="1602750"/>
            <a:ext cx="8915400" cy="251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174800" y="146350"/>
            <a:ext cx="8243400" cy="41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3600"/>
              <a:buNone/>
            </a:pPr>
            <a:r>
              <a:rPr b="1" i="1" lang="en" sz="2200">
                <a:solidFill>
                  <a:schemeClr val="dk1"/>
                </a:solidFill>
              </a:rPr>
              <a:t>System Architecture and Infrastructure</a:t>
            </a:r>
            <a:endParaRPr i="1" sz="2200">
              <a:solidFill>
                <a:schemeClr val="dk1"/>
              </a:solidFill>
            </a:endParaRPr>
          </a:p>
          <a:p>
            <a:pPr indent="0" lvl="0" marL="0" rtl="0" algn="l">
              <a:lnSpc>
                <a:spcPct val="115000"/>
              </a:lnSpc>
              <a:spcBef>
                <a:spcPts val="0"/>
              </a:spcBef>
              <a:spcAft>
                <a:spcPts val="0"/>
              </a:spcAft>
              <a:buSzPts val="3600"/>
              <a:buNone/>
            </a:pPr>
            <a:r>
              <a:t/>
            </a:r>
            <a:endParaRPr b="1" sz="2000">
              <a:solidFill>
                <a:srgbClr val="2D3B45"/>
              </a:solidFill>
              <a:latin typeface="Corbel"/>
              <a:ea typeface="Corbel"/>
              <a:cs typeface="Corbel"/>
              <a:sym typeface="Corbel"/>
            </a:endParaRPr>
          </a:p>
        </p:txBody>
      </p:sp>
      <p:sp>
        <p:nvSpPr>
          <p:cNvPr id="356" name="Google Shape;356;p39"/>
          <p:cNvSpPr txBox="1"/>
          <p:nvPr/>
        </p:nvSpPr>
        <p:spPr>
          <a:xfrm>
            <a:off x="138225" y="561850"/>
            <a:ext cx="5144400" cy="384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dk1"/>
              </a:buClr>
              <a:buSzPts val="1300"/>
              <a:buFont typeface="Arial"/>
              <a:buChar char="●"/>
            </a:pPr>
            <a:r>
              <a:rPr b="1" i="0" lang="en" sz="1300" u="none" cap="none" strike="noStrike">
                <a:solidFill>
                  <a:schemeClr val="dk1"/>
                </a:solidFill>
                <a:latin typeface="Arial"/>
                <a:ea typeface="Arial"/>
                <a:cs typeface="Arial"/>
                <a:sym typeface="Arial"/>
              </a:rPr>
              <a:t>Frontend &amp; Backend System Architecture</a:t>
            </a:r>
            <a:endParaRPr b="1" i="0" sz="1200" u="none" cap="none" strike="noStrike">
              <a:solidFill>
                <a:schemeClr val="dk1"/>
              </a:solidFill>
              <a:latin typeface="Arial"/>
              <a:ea typeface="Arial"/>
              <a:cs typeface="Arial"/>
              <a:sym typeface="Arial"/>
            </a:endParaRPr>
          </a:p>
        </p:txBody>
      </p:sp>
      <p:pic>
        <p:nvPicPr>
          <p:cNvPr id="357" name="Google Shape;357;p39"/>
          <p:cNvPicPr preferRelativeResize="0"/>
          <p:nvPr/>
        </p:nvPicPr>
        <p:blipFill rotWithShape="1">
          <a:blip r:embed="rId3">
            <a:alphaModFix/>
          </a:blip>
          <a:srcRect b="0" l="0" r="0" t="0"/>
          <a:stretch/>
        </p:blipFill>
        <p:spPr>
          <a:xfrm>
            <a:off x="152400" y="1235150"/>
            <a:ext cx="8512850" cy="375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319950" y="390150"/>
            <a:ext cx="8243400" cy="422100"/>
          </a:xfrm>
          <a:prstGeom prst="rect">
            <a:avLst/>
          </a:prstGeom>
          <a:noFill/>
          <a:ln>
            <a:noFill/>
          </a:ln>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rPr b="1" lang="en" sz="3000">
                <a:solidFill>
                  <a:schemeClr val="dk1"/>
                </a:solidFill>
              </a:rPr>
              <a:t>Project Introduction</a:t>
            </a:r>
            <a:endParaRPr b="1" sz="3000">
              <a:solidFill>
                <a:schemeClr val="dk1"/>
              </a:solidFill>
            </a:endParaRPr>
          </a:p>
          <a:p>
            <a:pPr indent="0" lvl="0" marL="0" rtl="0" algn="l">
              <a:lnSpc>
                <a:spcPct val="100000"/>
              </a:lnSpc>
              <a:spcBef>
                <a:spcPts val="0"/>
              </a:spcBef>
              <a:spcAft>
                <a:spcPts val="0"/>
              </a:spcAft>
              <a:buSzPts val="990"/>
              <a:buNone/>
            </a:pPr>
            <a:r>
              <a:t/>
            </a:r>
            <a:endParaRPr sz="3240"/>
          </a:p>
        </p:txBody>
      </p:sp>
      <p:sp>
        <p:nvSpPr>
          <p:cNvPr id="111" name="Google Shape;111;p4"/>
          <p:cNvSpPr txBox="1"/>
          <p:nvPr/>
        </p:nvSpPr>
        <p:spPr>
          <a:xfrm>
            <a:off x="319950" y="628850"/>
            <a:ext cx="5437800" cy="3427200"/>
          </a:xfrm>
          <a:prstGeom prst="rect">
            <a:avLst/>
          </a:prstGeom>
          <a:noFill/>
          <a:ln>
            <a:noFill/>
          </a:ln>
        </p:spPr>
        <p:txBody>
          <a:bodyPr anchorCtr="0" anchor="t" bIns="91425" lIns="91425" spcFirstLastPara="1" rIns="91425" wrap="square" tIns="91425">
            <a:noAutofit/>
          </a:bodyPr>
          <a:lstStyle/>
          <a:p>
            <a:pPr indent="-298450" lvl="0" marL="457200" marR="0" rtl="0" algn="just">
              <a:lnSpc>
                <a:spcPct val="115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The primary goal of this project is to revolutionize urban transportation management by leveraging cutting-edge machine learning techniques.</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15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Our system focuses on identifying and assessing the severity of road anomalies—such as potholes, cracks, construction activities, wildlife, and illegal dumping—that impact traffic safety and flow.</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15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By utilizing UAVs for data collection and advanced machine learning models like YOLO v8, Faster R-CNN, MB1- SSD and Vision Transformers, we aim to deliver a real-time solution that supports city planners in prioritizing road maintenance tasks.</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15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Through an intuitive web application, our system offers an interactive dashboard where authorities can visualize anomalies on a city map, filter by severity, and generate actionable insights.</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15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By providing timely and precise information, our project empowers urban authorities to make informed decisions, ensuring safer and more efficient transportation networks in smart cities.</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15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212121"/>
              </a:solidFill>
              <a:latin typeface="Arial"/>
              <a:ea typeface="Arial"/>
              <a:cs typeface="Arial"/>
              <a:sym typeface="Arial"/>
            </a:endParaRPr>
          </a:p>
        </p:txBody>
      </p:sp>
      <p:pic>
        <p:nvPicPr>
          <p:cNvPr id="112" name="Google Shape;112;p4"/>
          <p:cNvPicPr preferRelativeResize="0"/>
          <p:nvPr/>
        </p:nvPicPr>
        <p:blipFill rotWithShape="1">
          <a:blip r:embed="rId3">
            <a:alphaModFix/>
          </a:blip>
          <a:srcRect b="0" l="0" r="0" t="0"/>
          <a:stretch/>
        </p:blipFill>
        <p:spPr>
          <a:xfrm>
            <a:off x="5732050" y="76200"/>
            <a:ext cx="3411949" cy="32743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174800" y="146350"/>
            <a:ext cx="8243400" cy="4155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SzPct val="195694"/>
              <a:buNone/>
            </a:pPr>
            <a:r>
              <a:t/>
            </a:r>
            <a:endParaRPr i="1" sz="2044">
              <a:solidFill>
                <a:schemeClr val="dk1"/>
              </a:solidFill>
            </a:endParaRPr>
          </a:p>
          <a:p>
            <a:pPr indent="0" lvl="0" marL="0" rtl="0" algn="l">
              <a:lnSpc>
                <a:spcPct val="115000"/>
              </a:lnSpc>
              <a:spcBef>
                <a:spcPts val="0"/>
              </a:spcBef>
              <a:spcAft>
                <a:spcPts val="0"/>
              </a:spcAft>
              <a:buSzPct val="200000"/>
              <a:buNone/>
            </a:pPr>
            <a:r>
              <a:rPr b="1" i="1" lang="en" sz="2000">
                <a:solidFill>
                  <a:schemeClr val="dk1"/>
                </a:solidFill>
              </a:rPr>
              <a:t>Supporting Platforms, Frameworks, and Tools</a:t>
            </a:r>
            <a:endParaRPr i="1" sz="2000">
              <a:solidFill>
                <a:schemeClr val="dk1"/>
              </a:solidFill>
            </a:endParaRPr>
          </a:p>
          <a:p>
            <a:pPr indent="0" lvl="0" marL="0" rtl="0" algn="l">
              <a:lnSpc>
                <a:spcPct val="115000"/>
              </a:lnSpc>
              <a:spcBef>
                <a:spcPts val="0"/>
              </a:spcBef>
              <a:spcAft>
                <a:spcPts val="0"/>
              </a:spcAft>
              <a:buSzPct val="200000"/>
              <a:buNone/>
            </a:pPr>
            <a:r>
              <a:t/>
            </a:r>
            <a:endParaRPr b="1" sz="2000">
              <a:solidFill>
                <a:srgbClr val="2D3B45"/>
              </a:solidFill>
              <a:latin typeface="Corbel"/>
              <a:ea typeface="Corbel"/>
              <a:cs typeface="Corbel"/>
              <a:sym typeface="Corbel"/>
            </a:endParaRPr>
          </a:p>
        </p:txBody>
      </p:sp>
      <p:pic>
        <p:nvPicPr>
          <p:cNvPr id="363" name="Google Shape;363;p40"/>
          <p:cNvPicPr preferRelativeResize="0"/>
          <p:nvPr/>
        </p:nvPicPr>
        <p:blipFill rotWithShape="1">
          <a:blip r:embed="rId3">
            <a:alphaModFix/>
          </a:blip>
          <a:srcRect b="0" l="0" r="0" t="0"/>
          <a:stretch/>
        </p:blipFill>
        <p:spPr>
          <a:xfrm>
            <a:off x="247400" y="1092275"/>
            <a:ext cx="4407725" cy="2612825"/>
          </a:xfrm>
          <a:prstGeom prst="rect">
            <a:avLst/>
          </a:prstGeom>
          <a:noFill/>
          <a:ln>
            <a:noFill/>
          </a:ln>
        </p:spPr>
      </p:pic>
      <p:graphicFrame>
        <p:nvGraphicFramePr>
          <p:cNvPr id="364" name="Google Shape;364;p40"/>
          <p:cNvGraphicFramePr/>
          <p:nvPr/>
        </p:nvGraphicFramePr>
        <p:xfrm>
          <a:off x="4823350" y="1036850"/>
          <a:ext cx="3000000" cy="3000000"/>
        </p:xfrm>
        <a:graphic>
          <a:graphicData uri="http://schemas.openxmlformats.org/drawingml/2006/table">
            <a:tbl>
              <a:tblPr>
                <a:noFill/>
                <a:tableStyleId>{6FD42C4D-5C5F-45A3-A58D-36D18D62831B}</a:tableStyleId>
              </a:tblPr>
              <a:tblGrid>
                <a:gridCol w="2051275"/>
                <a:gridCol w="1950225"/>
              </a:tblGrid>
              <a:tr h="212775">
                <a:tc>
                  <a:txBody>
                    <a:bodyPr/>
                    <a:lstStyle/>
                    <a:p>
                      <a:pPr indent="0" lvl="0" marL="0" marR="0" rtl="0" algn="just">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Category</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Name</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System Supporting Platforms</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Google Drive</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GitHub</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Jupyter Notebook</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System Supporting Tools</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Visual Studio Code (VS Code)</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Lucidchart</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Excalidraw</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12775">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System Supporting Framework</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React JS + Bootstrap</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Python FastAPI</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OpenCV (cv2)</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25957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 sz="1100" u="none" cap="none" strike="noStrike">
                          <a:solidFill>
                            <a:schemeClr val="dk1"/>
                          </a:solidFill>
                          <a:latin typeface="Merriweather"/>
                          <a:ea typeface="Merriweather"/>
                          <a:cs typeface="Merriweather"/>
                          <a:sym typeface="Merriweather"/>
                        </a:rPr>
                        <a:t>TensorFlow Hub</a:t>
                      </a:r>
                      <a:endParaRPr b="1" sz="1100" u="none" cap="none" strike="noStrike">
                        <a:solidFill>
                          <a:schemeClr val="dk1"/>
                        </a:solidFill>
                        <a:latin typeface="Merriweather"/>
                        <a:ea typeface="Merriweather"/>
                        <a:cs typeface="Merriweather"/>
                        <a:sym typeface="Merriweather"/>
                      </a:endParaRPr>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1"/>
          <p:cNvSpPr txBox="1"/>
          <p:nvPr/>
        </p:nvSpPr>
        <p:spPr>
          <a:xfrm>
            <a:off x="43900" y="95125"/>
            <a:ext cx="7053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i="1" lang="en" sz="2200" u="none" cap="none" strike="noStrike">
                <a:solidFill>
                  <a:schemeClr val="dk1"/>
                </a:solidFill>
                <a:latin typeface="Merriweather"/>
                <a:ea typeface="Merriweather"/>
                <a:cs typeface="Merriweather"/>
                <a:sym typeface="Merriweather"/>
              </a:rPr>
              <a:t>System Implementation – Web application</a:t>
            </a:r>
            <a:endParaRPr b="1" i="1" sz="2200" u="none" cap="none" strike="noStrike">
              <a:solidFill>
                <a:schemeClr val="dk1"/>
              </a:solidFill>
              <a:latin typeface="Merriweather"/>
              <a:ea typeface="Merriweather"/>
              <a:cs typeface="Merriweather"/>
              <a:sym typeface="Merriweather"/>
            </a:endParaRPr>
          </a:p>
        </p:txBody>
      </p:sp>
      <p:sp>
        <p:nvSpPr>
          <p:cNvPr id="370" name="Google Shape;370;p41"/>
          <p:cNvSpPr txBox="1"/>
          <p:nvPr/>
        </p:nvSpPr>
        <p:spPr>
          <a:xfrm>
            <a:off x="210925" y="4953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Merriweather"/>
                <a:ea typeface="Merriweather"/>
                <a:cs typeface="Merriweather"/>
                <a:sym typeface="Merriweather"/>
              </a:rPr>
              <a:t>Login and SignUp Page</a:t>
            </a:r>
            <a:endParaRPr b="1" i="0" sz="1400" u="none" cap="none" strike="noStrike">
              <a:solidFill>
                <a:schemeClr val="dk1"/>
              </a:solidFill>
              <a:latin typeface="Merriweather"/>
              <a:ea typeface="Merriweather"/>
              <a:cs typeface="Merriweather"/>
              <a:sym typeface="Merriweather"/>
            </a:endParaRPr>
          </a:p>
        </p:txBody>
      </p:sp>
      <p:pic>
        <p:nvPicPr>
          <p:cNvPr id="371" name="Google Shape;371;p41"/>
          <p:cNvPicPr preferRelativeResize="0"/>
          <p:nvPr/>
        </p:nvPicPr>
        <p:blipFill rotWithShape="1">
          <a:blip r:embed="rId3">
            <a:alphaModFix/>
          </a:blip>
          <a:srcRect b="0" l="0" r="0" t="0"/>
          <a:stretch/>
        </p:blipFill>
        <p:spPr>
          <a:xfrm>
            <a:off x="107775" y="1115100"/>
            <a:ext cx="3473550" cy="3305175"/>
          </a:xfrm>
          <a:prstGeom prst="rect">
            <a:avLst/>
          </a:prstGeom>
          <a:noFill/>
          <a:ln>
            <a:noFill/>
          </a:ln>
        </p:spPr>
      </p:pic>
      <p:pic>
        <p:nvPicPr>
          <p:cNvPr id="372" name="Google Shape;372;p41"/>
          <p:cNvPicPr preferRelativeResize="0"/>
          <p:nvPr/>
        </p:nvPicPr>
        <p:blipFill rotWithShape="1">
          <a:blip r:embed="rId4">
            <a:alphaModFix/>
          </a:blip>
          <a:srcRect b="0" l="0" r="0" t="0"/>
          <a:stretch/>
        </p:blipFill>
        <p:spPr>
          <a:xfrm>
            <a:off x="3813425" y="1115100"/>
            <a:ext cx="2565075" cy="3305175"/>
          </a:xfrm>
          <a:prstGeom prst="rect">
            <a:avLst/>
          </a:prstGeom>
          <a:noFill/>
          <a:ln>
            <a:noFill/>
          </a:ln>
        </p:spPr>
      </p:pic>
      <p:pic>
        <p:nvPicPr>
          <p:cNvPr id="373" name="Google Shape;373;p41"/>
          <p:cNvPicPr preferRelativeResize="0"/>
          <p:nvPr/>
        </p:nvPicPr>
        <p:blipFill rotWithShape="1">
          <a:blip r:embed="rId5">
            <a:alphaModFix/>
          </a:blip>
          <a:srcRect b="20808" l="27853" r="26853" t="26163"/>
          <a:stretch/>
        </p:blipFill>
        <p:spPr>
          <a:xfrm>
            <a:off x="6537425" y="1115100"/>
            <a:ext cx="2294802" cy="33051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txBox="1"/>
          <p:nvPr/>
        </p:nvSpPr>
        <p:spPr>
          <a:xfrm>
            <a:off x="210925" y="236975"/>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i="0" lang="en" sz="2200" u="none" cap="none" strike="noStrike">
                <a:solidFill>
                  <a:schemeClr val="dk1"/>
                </a:solidFill>
                <a:latin typeface="Merriweather"/>
                <a:ea typeface="Merriweather"/>
                <a:cs typeface="Merriweather"/>
                <a:sym typeface="Merriweather"/>
              </a:rPr>
              <a:t>Home Page</a:t>
            </a:r>
            <a:endParaRPr b="1" i="0" sz="2200" u="none" cap="none" strike="noStrike">
              <a:solidFill>
                <a:schemeClr val="dk1"/>
              </a:solidFill>
              <a:latin typeface="Merriweather"/>
              <a:ea typeface="Merriweather"/>
              <a:cs typeface="Merriweather"/>
              <a:sym typeface="Merriweather"/>
            </a:endParaRPr>
          </a:p>
        </p:txBody>
      </p:sp>
      <p:pic>
        <p:nvPicPr>
          <p:cNvPr id="379" name="Google Shape;379;p42"/>
          <p:cNvPicPr preferRelativeResize="0"/>
          <p:nvPr/>
        </p:nvPicPr>
        <p:blipFill rotWithShape="1">
          <a:blip r:embed="rId3">
            <a:alphaModFix/>
          </a:blip>
          <a:srcRect b="0" l="0" r="0" t="0"/>
          <a:stretch/>
        </p:blipFill>
        <p:spPr>
          <a:xfrm>
            <a:off x="591625" y="1011000"/>
            <a:ext cx="7301724" cy="3696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nvSpPr>
        <p:spPr>
          <a:xfrm>
            <a:off x="203600" y="305100"/>
            <a:ext cx="4907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i="0" lang="en" sz="2200" u="none" cap="none" strike="noStrike">
                <a:solidFill>
                  <a:schemeClr val="dk1"/>
                </a:solidFill>
                <a:latin typeface="Merriweather"/>
                <a:ea typeface="Merriweather"/>
                <a:cs typeface="Merriweather"/>
                <a:sym typeface="Merriweather"/>
              </a:rPr>
              <a:t>Dashboard Overview</a:t>
            </a:r>
            <a:endParaRPr b="1" i="0" sz="2200" u="none" cap="none" strike="noStrike">
              <a:solidFill>
                <a:schemeClr val="dk1"/>
              </a:solidFill>
              <a:latin typeface="Merriweather"/>
              <a:ea typeface="Merriweather"/>
              <a:cs typeface="Merriweather"/>
              <a:sym typeface="Merriweather"/>
            </a:endParaRPr>
          </a:p>
        </p:txBody>
      </p:sp>
      <p:pic>
        <p:nvPicPr>
          <p:cNvPr id="385" name="Google Shape;385;p43"/>
          <p:cNvPicPr preferRelativeResize="0"/>
          <p:nvPr/>
        </p:nvPicPr>
        <p:blipFill rotWithShape="1">
          <a:blip r:embed="rId3">
            <a:alphaModFix/>
          </a:blip>
          <a:srcRect b="0" l="0" r="0" t="0"/>
          <a:stretch/>
        </p:blipFill>
        <p:spPr>
          <a:xfrm>
            <a:off x="974650" y="844450"/>
            <a:ext cx="7087654" cy="3994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nvSpPr>
        <p:spPr>
          <a:xfrm>
            <a:off x="203600" y="305100"/>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1" i="0" lang="en" sz="2200" u="none" cap="none" strike="noStrike">
                <a:solidFill>
                  <a:schemeClr val="dk1"/>
                </a:solidFill>
                <a:latin typeface="Merriweather"/>
                <a:ea typeface="Merriweather"/>
                <a:cs typeface="Merriweather"/>
                <a:sym typeface="Merriweather"/>
              </a:rPr>
              <a:t>About Us Page</a:t>
            </a:r>
            <a:endParaRPr b="1" i="0" sz="2200" u="none" cap="none" strike="noStrike">
              <a:solidFill>
                <a:schemeClr val="dk1"/>
              </a:solidFill>
              <a:latin typeface="Merriweather"/>
              <a:ea typeface="Merriweather"/>
              <a:cs typeface="Merriweather"/>
              <a:sym typeface="Merriweather"/>
            </a:endParaRPr>
          </a:p>
        </p:txBody>
      </p:sp>
      <p:pic>
        <p:nvPicPr>
          <p:cNvPr id="391" name="Google Shape;391;p44"/>
          <p:cNvPicPr preferRelativeResize="0"/>
          <p:nvPr/>
        </p:nvPicPr>
        <p:blipFill rotWithShape="1">
          <a:blip r:embed="rId3">
            <a:alphaModFix/>
          </a:blip>
          <a:srcRect b="0" l="0" r="0" t="0"/>
          <a:stretch/>
        </p:blipFill>
        <p:spPr>
          <a:xfrm>
            <a:off x="636600" y="760925"/>
            <a:ext cx="7762202" cy="4077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93850" y="41525"/>
            <a:ext cx="8243400" cy="31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 sz="2400">
                <a:solidFill>
                  <a:srgbClr val="2D3B45"/>
                </a:solidFill>
              </a:rPr>
              <a:t>Literature Survey </a:t>
            </a:r>
            <a:endParaRPr b="1" sz="2400"/>
          </a:p>
        </p:txBody>
      </p:sp>
      <p:graphicFrame>
        <p:nvGraphicFramePr>
          <p:cNvPr id="397" name="Google Shape;397;p47"/>
          <p:cNvGraphicFramePr/>
          <p:nvPr/>
        </p:nvGraphicFramePr>
        <p:xfrm>
          <a:off x="192200" y="456850"/>
          <a:ext cx="3000000" cy="3000000"/>
        </p:xfrm>
        <a:graphic>
          <a:graphicData uri="http://schemas.openxmlformats.org/drawingml/2006/table">
            <a:tbl>
              <a:tblPr>
                <a:noFill/>
                <a:tableStyleId>{6FD42C4D-5C5F-45A3-A58D-36D18D62831B}</a:tableStyleId>
              </a:tblPr>
              <a:tblGrid>
                <a:gridCol w="1179100"/>
                <a:gridCol w="743025"/>
                <a:gridCol w="775325"/>
                <a:gridCol w="726850"/>
                <a:gridCol w="848000"/>
                <a:gridCol w="242875"/>
              </a:tblGrid>
              <a:tr h="269175">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Detection Models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Data Source</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Urban Area</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Altitude</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Measurements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Ref Paper</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YOLO</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 and Highways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Vehicle Detection</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3"/>
                        </a:rPr>
                        <a:t>[1]</a:t>
                      </a:r>
                      <a:endParaRPr sz="600" u="sng" cap="none" strike="noStrike">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325">
                <a:tc>
                  <a:txBody>
                    <a:bodyPr/>
                    <a:lstStyle/>
                    <a:p>
                      <a:pPr indent="0" lvl="0" marL="12700" marR="1397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CNN models- SSD-500and YOLO V3</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sng" cap="none" strike="noStrike">
                          <a:latin typeface="Merriweather"/>
                          <a:ea typeface="Merriweather"/>
                          <a:cs typeface="Merriweather"/>
                          <a:sym typeface="Merriweather"/>
                        </a:rPr>
                        <a:t>Street &amp; desserts</a:t>
                      </a:r>
                      <a:endParaRPr sz="600" u="sng"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Cattle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4"/>
                        </a:rPr>
                        <a:t>[2]</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5800">
                <a:tc>
                  <a:txBody>
                    <a:bodyPr/>
                    <a:lstStyle/>
                    <a:p>
                      <a:pPr indent="0" lvl="0" marL="12700" marR="0" rtl="0" algn="l">
                        <a:lnSpc>
                          <a:spcPct val="115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Faster R-CNN, SSD, YOLOv5,</a:t>
                      </a:r>
                      <a:endParaRPr sz="600" u="none" cap="none" strike="noStrike">
                        <a:latin typeface="Merriweather"/>
                        <a:ea typeface="Merriweather"/>
                        <a:cs typeface="Merriweather"/>
                        <a:sym typeface="Merriweather"/>
                      </a:endParaRPr>
                    </a:p>
                    <a:p>
                      <a:pPr indent="0" lvl="0" marL="12700" marR="0" rtl="0" algn="l">
                        <a:lnSpc>
                          <a:spcPct val="36666"/>
                        </a:lnSpc>
                        <a:spcBef>
                          <a:spcPts val="10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YOLOv7, and YOLOv8</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latin typeface="Merriweather"/>
                          <a:ea typeface="Merriweather"/>
                          <a:cs typeface="Merriweather"/>
                          <a:sym typeface="Merriweather"/>
                        </a:rPr>
                        <a:t>Highway, forest, deserts</a:t>
                      </a:r>
                      <a:endParaRPr sz="600" u="sng"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Animal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5"/>
                        </a:rPr>
                        <a:t>[3]</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Faster R-CNN and YOLOv3</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Construction Sites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Construction</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666"/>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6"/>
                        </a:rPr>
                        <a:t>[4]</a:t>
                      </a:r>
                      <a:endParaRPr sz="600" u="sng" cap="none" strike="noStrike">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1325">
                <a:tc>
                  <a:txBody>
                    <a:bodyPr/>
                    <a:lstStyle/>
                    <a:p>
                      <a:pPr indent="0" lvl="0" marL="12700" marR="508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Faster RCNN, Cascade CNN, R-FCN, YOLO</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latin typeface="Merriweather"/>
                          <a:ea typeface="Merriweather"/>
                          <a:cs typeface="Merriweather"/>
                          <a:sym typeface="Merriweather"/>
                        </a:rPr>
                        <a:t>Object detection</a:t>
                      </a:r>
                      <a:endParaRPr sz="600" u="sng"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Animals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7"/>
                        </a:rPr>
                        <a:t>[5]</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17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CNN models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 Forests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Wild Animals</a:t>
                      </a:r>
                      <a:endParaRPr sz="600" u="none" cap="none" strike="noStrike">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8"/>
                        </a:rPr>
                        <a:t>[6]</a:t>
                      </a:r>
                      <a:endParaRPr sz="600" u="sng" cap="none" strike="noStrike">
                        <a:solidFill>
                          <a:schemeClr val="hlink"/>
                        </a:solidFill>
                        <a:latin typeface="Merriweather"/>
                        <a:ea typeface="Merriweather"/>
                        <a:cs typeface="Merriweather"/>
                        <a:sym typeface="Merriweather"/>
                      </a:endParaRPr>
                    </a:p>
                  </a:txBody>
                  <a:tcPr marT="482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77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VGG- 19 and U-net DCNNs.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CRACK500</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Cracks Detection</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9"/>
                        </a:rPr>
                        <a:t>[7]</a:t>
                      </a:r>
                      <a:endParaRPr sz="600" u="sng" cap="none" strike="noStrike">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9975">
                <a:tc>
                  <a:txBody>
                    <a:bodyPr/>
                    <a:lstStyle/>
                    <a:p>
                      <a:pPr indent="0" lvl="0" marL="12700" marR="1270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Faster-RCNN, YOLOv5s,YOLOv7-tiny, andYOLOv8s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CRACK500</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solidFill>
                            <a:srgbClr val="212121"/>
                          </a:solidFill>
                          <a:latin typeface="Merriweather"/>
                          <a:ea typeface="Merriweather"/>
                          <a:cs typeface="Merriweather"/>
                          <a:sym typeface="Merriweather"/>
                        </a:rPr>
                        <a:t>22.5 m</a:t>
                      </a:r>
                      <a:endParaRPr sz="600" u="none" cap="none" strike="noStrike">
                        <a:solidFill>
                          <a:srgbClr val="212121"/>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15900" rtl="0" algn="just">
                        <a:lnSpc>
                          <a:spcPct val="108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target detection, crack detection, road damage evaluation</a:t>
                      </a:r>
                      <a:endParaRPr sz="600" u="none" cap="none" strike="noStrike">
                        <a:latin typeface="Merriweather"/>
                        <a:ea typeface="Merriweather"/>
                        <a:cs typeface="Merriweather"/>
                        <a:sym typeface="Merriweather"/>
                      </a:endParaRPr>
                    </a:p>
                  </a:txBody>
                  <a:tcPr marT="298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10"/>
                        </a:rPr>
                        <a:t>[8]</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77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solidFill>
                            <a:srgbClr val="1F1F1F"/>
                          </a:solidFill>
                          <a:latin typeface="Merriweather"/>
                          <a:ea typeface="Merriweather"/>
                          <a:cs typeface="Merriweather"/>
                          <a:sym typeface="Merriweather"/>
                        </a:rPr>
                        <a:t>CNN VGG16</a:t>
                      </a:r>
                      <a:endParaRPr sz="600" u="none" cap="none" strike="noStrike">
                        <a:solidFill>
                          <a:srgbClr val="1F1F1F"/>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SDNet</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Cracks Detection</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11"/>
                        </a:rPr>
                        <a:t>[9]</a:t>
                      </a:r>
                      <a:endParaRPr sz="600" u="sng" cap="none" strike="noStrike">
                        <a:solidFill>
                          <a:schemeClr val="hlink"/>
                        </a:solidFill>
                        <a:latin typeface="Merriweather"/>
                        <a:ea typeface="Merriweather"/>
                        <a:cs typeface="Merriweather"/>
                        <a:sym typeface="Merriweather"/>
                      </a:endParaRPr>
                    </a:p>
                    <a:p>
                      <a:pPr indent="0" lvl="0" marL="0" marR="0" rtl="0" algn="l">
                        <a:lnSpc>
                          <a:spcPct val="36388"/>
                        </a:lnSpc>
                        <a:spcBef>
                          <a:spcPts val="400"/>
                        </a:spcBef>
                        <a:spcAft>
                          <a:spcPts val="0"/>
                        </a:spcAft>
                        <a:buClr>
                          <a:srgbClr val="000000"/>
                        </a:buClr>
                        <a:buSzPts val="600"/>
                        <a:buFont typeface="Arial"/>
                        <a:buNone/>
                      </a:pPr>
                      <a:r>
                        <a:t/>
                      </a:r>
                      <a:endParaRPr sz="600" u="sng" cap="none" strike="noStrike">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98" name="Google Shape;398;p47"/>
          <p:cNvSpPr txBox="1"/>
          <p:nvPr/>
        </p:nvSpPr>
        <p:spPr>
          <a:xfrm>
            <a:off x="4707375" y="69225"/>
            <a:ext cx="4368300" cy="4791600"/>
          </a:xfrm>
          <a:prstGeom prst="rect">
            <a:avLst/>
          </a:prstGeom>
          <a:noFill/>
          <a:ln>
            <a:noFill/>
          </a:ln>
        </p:spPr>
        <p:txBody>
          <a:bodyPr anchorCtr="0" anchor="t" bIns="91425" lIns="91425" spcFirstLastPara="1" rIns="91425" wrap="square" tIns="91425">
            <a:spAutoFit/>
          </a:bodyPr>
          <a:lstStyle/>
          <a:p>
            <a:pPr indent="0" lvl="0" marL="0" marR="0" rtl="0" algn="just">
              <a:lnSpc>
                <a:spcPct val="163636"/>
              </a:lnSpc>
              <a:spcBef>
                <a:spcPts val="10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t>
            </a:r>
            <a:r>
              <a:rPr b="1" i="0" lang="en" sz="1100" u="none" cap="none" strike="noStrike">
                <a:solidFill>
                  <a:srgbClr val="000000"/>
                </a:solidFill>
                <a:latin typeface="Merriweather"/>
                <a:ea typeface="Merriweather"/>
                <a:cs typeface="Merriweather"/>
                <a:sym typeface="Merriweather"/>
              </a:rPr>
              <a:t>The literature review presented a thorough summary of current research   in the field, showcasing various detection models utilized in diverse   urban settings.</a:t>
            </a:r>
            <a:endParaRPr b="1" i="0" sz="1100" u="none" cap="none" strike="noStrike">
              <a:solidFill>
                <a:srgbClr val="000000"/>
              </a:solidFill>
              <a:latin typeface="Merriweather"/>
              <a:ea typeface="Merriweather"/>
              <a:cs typeface="Merriweather"/>
              <a:sym typeface="Merriweather"/>
            </a:endParaRPr>
          </a:p>
          <a:p>
            <a:pPr indent="0" lvl="0" marL="0" marR="0" rtl="0" algn="just">
              <a:lnSpc>
                <a:spcPct val="163636"/>
              </a:lnSpc>
              <a:spcBef>
                <a:spcPts val="100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•Deep learning frameworks like YOLO and CNN models play a crucial role   in vehicle identification,detecting unauthorized waste disposal, and   monitoring safety activities on construction sites.Model comparison   showed that  VGG-19,  U-net  DCNNs,  SVM  classification,  and  SWM   algorithms are effective in identifying road anomalies such as cracks,   litter, potholes, and vehicle accidents.</a:t>
            </a:r>
            <a:endParaRPr b="1" i="0" sz="1100" u="none" cap="none" strike="noStrike">
              <a:solidFill>
                <a:srgbClr val="000000"/>
              </a:solidFill>
              <a:latin typeface="Merriweather"/>
              <a:ea typeface="Merriweather"/>
              <a:cs typeface="Merriweather"/>
              <a:sym typeface="Merriweather"/>
            </a:endParaRPr>
          </a:p>
          <a:p>
            <a:pPr indent="0" lvl="0" marL="0" marR="0" rtl="0" algn="just">
              <a:lnSpc>
                <a:spcPct val="163636"/>
              </a:lnSpc>
              <a:spcBef>
                <a:spcPts val="1000"/>
              </a:spcBef>
              <a:spcAft>
                <a:spcPts val="0"/>
              </a:spcAft>
              <a:buClr>
                <a:srgbClr val="000000"/>
              </a:buClr>
              <a:buSzPts val="1100"/>
              <a:buFont typeface="Arial"/>
              <a:buNone/>
            </a:pPr>
            <a:r>
              <a:rPr b="1" i="0" lang="en" sz="1100" u="none" cap="none" strike="noStrike">
                <a:solidFill>
                  <a:srgbClr val="000000"/>
                </a:solidFill>
                <a:latin typeface="Merriweather"/>
                <a:ea typeface="Merriweather"/>
                <a:cs typeface="Merriweather"/>
                <a:sym typeface="Merriweather"/>
              </a:rPr>
              <a:t>•Advanced models such as AAE and ResNet50 with Feature Pyramid   Network were studied for detecting illegal activities like unauthorized   waste disposal, showing promise in advanced detection technology to   improve safety, sustainability, and efficiency in cities.</a:t>
            </a:r>
            <a:endParaRPr b="1" i="0" sz="1100" u="none" cap="none" strike="noStrike">
              <a:solidFill>
                <a:srgbClr val="000000"/>
              </a:solidFill>
              <a:latin typeface="Merriweather"/>
              <a:ea typeface="Merriweather"/>
              <a:cs typeface="Merriweather"/>
              <a:sym typeface="Merriweather"/>
            </a:endParaRPr>
          </a:p>
        </p:txBody>
      </p:sp>
      <p:graphicFrame>
        <p:nvGraphicFramePr>
          <p:cNvPr id="399" name="Google Shape;399;p47"/>
          <p:cNvGraphicFramePr/>
          <p:nvPr/>
        </p:nvGraphicFramePr>
        <p:xfrm>
          <a:off x="192200" y="4416100"/>
          <a:ext cx="3000000" cy="3000000"/>
        </p:xfrm>
        <a:graphic>
          <a:graphicData uri="http://schemas.openxmlformats.org/drawingml/2006/table">
            <a:tbl>
              <a:tblPr>
                <a:noFill/>
                <a:tableStyleId>{6FD42C4D-5C5F-45A3-A58D-36D18D62831B}</a:tableStyleId>
              </a:tblPr>
              <a:tblGrid>
                <a:gridCol w="1179100"/>
                <a:gridCol w="743025"/>
                <a:gridCol w="775325"/>
                <a:gridCol w="726850"/>
                <a:gridCol w="848000"/>
                <a:gridCol w="242875"/>
              </a:tblGrid>
              <a:tr h="21162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SVM classification</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Highways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Cracks Detection</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12"/>
                        </a:rPr>
                        <a:t>[10]</a:t>
                      </a:r>
                      <a:endParaRPr sz="600" u="sng" cap="none" strike="noStrike">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aphicFrame>
        <p:nvGraphicFramePr>
          <p:cNvPr id="404" name="Google Shape;404;p48"/>
          <p:cNvGraphicFramePr/>
          <p:nvPr/>
        </p:nvGraphicFramePr>
        <p:xfrm>
          <a:off x="167713" y="313950"/>
          <a:ext cx="3000000" cy="3000000"/>
        </p:xfrm>
        <a:graphic>
          <a:graphicData uri="http://schemas.openxmlformats.org/drawingml/2006/table">
            <a:tbl>
              <a:tblPr>
                <a:noFill/>
                <a:tableStyleId>{6FD42C4D-5C5F-45A3-A58D-36D18D62831B}</a:tableStyleId>
              </a:tblPr>
              <a:tblGrid>
                <a:gridCol w="1697900"/>
                <a:gridCol w="1069975"/>
                <a:gridCol w="1116475"/>
                <a:gridCol w="1046650"/>
                <a:gridCol w="1221125"/>
                <a:gridCol w="349750"/>
              </a:tblGrid>
              <a:tr h="217775">
                <a:tc>
                  <a:txBody>
                    <a:bodyPr/>
                    <a:lstStyle/>
                    <a:p>
                      <a:pPr indent="0" lvl="0" marL="12700" marR="762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SWM, simple linear iterative clustering (SLIC)</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Small streets and Roads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Litter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3"/>
                        </a:rPr>
                        <a:t>[11]</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69400">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CNN1, CNN2</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Parks, Beaches, Streets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Garbage Detection</a:t>
                      </a:r>
                      <a:endParaRPr sz="600" u="none" cap="none" strike="noStrike">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4"/>
                        </a:rPr>
                        <a:t>[12]</a:t>
                      </a:r>
                      <a:endParaRPr sz="600" u="sng" cap="none" strike="noStrike">
                        <a:solidFill>
                          <a:schemeClr val="hlink"/>
                        </a:solidFill>
                        <a:latin typeface="Merriweather"/>
                        <a:ea typeface="Merriweather"/>
                        <a:cs typeface="Merriweather"/>
                        <a:sym typeface="Merriweather"/>
                      </a:endParaRPr>
                    </a:p>
                  </a:txBody>
                  <a:tcPr marT="4890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SSD, YOLOv3, YOLOv4</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UAV Dataset</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27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 Parking lots,sidewalks, parks, etc.</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Garbage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5"/>
                        </a:rPr>
                        <a:t>[13]</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YOLOv3</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Streets, Roads, sidewalks,parks, etc.</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Domestic Garbage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6"/>
                        </a:rPr>
                        <a:t>[14]</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7775">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HFCN and UNet++</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Road Garbage Segmentation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388"/>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7"/>
                        </a:rPr>
                        <a:t>[15]</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AAE models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Streets, Roads, sidewalks,parks, etc.</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Illegal dumping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8"/>
                        </a:rPr>
                        <a:t>[16]</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228600" rtl="0" algn="l">
                        <a:lnSpc>
                          <a:spcPct val="107000"/>
                        </a:lnSpc>
                        <a:spcBef>
                          <a:spcPts val="0"/>
                        </a:spcBef>
                        <a:spcAft>
                          <a:spcPts val="0"/>
                        </a:spcAft>
                        <a:buClr>
                          <a:srgbClr val="000000"/>
                        </a:buClr>
                        <a:buSzPts val="600"/>
                        <a:buFont typeface="Arial"/>
                        <a:buNone/>
                      </a:pPr>
                      <a:r>
                        <a:rPr lang="en" sz="600" u="none" cap="none" strike="noStrike">
                          <a:solidFill>
                            <a:srgbClr val="212121"/>
                          </a:solidFill>
                          <a:latin typeface="Merriweather"/>
                          <a:ea typeface="Merriweather"/>
                          <a:cs typeface="Merriweather"/>
                          <a:sym typeface="Merriweather"/>
                        </a:rPr>
                        <a:t>ResNet50 and Feature Pyramid Network(FPN)</a:t>
                      </a:r>
                      <a:endParaRPr sz="600" u="none" cap="none" strike="noStrike">
                        <a:solidFill>
                          <a:srgbClr val="212121"/>
                        </a:solidFill>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524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Streets, Roads, sidewalks,parks, etc.</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Illegal Landfills Detection</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9"/>
                        </a:rPr>
                        <a:t>[17]</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3825">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YOLOv5</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Custom Dataset</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highway</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Various</a:t>
                      </a:r>
                      <a:endParaRPr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15900" rtl="0" algn="l">
                        <a:lnSpc>
                          <a:spcPct val="107000"/>
                        </a:lnSpc>
                        <a:spcBef>
                          <a:spcPts val="0"/>
                        </a:spcBef>
                        <a:spcAft>
                          <a:spcPts val="0"/>
                        </a:spcAft>
                        <a:buClr>
                          <a:srgbClr val="000000"/>
                        </a:buClr>
                        <a:buSzPts val="600"/>
                        <a:buFont typeface="Arial"/>
                        <a:buNone/>
                      </a:pPr>
                      <a:r>
                        <a:rPr lang="en" sz="600" u="none" cap="none" strike="noStrike">
                          <a:latin typeface="Merriweather"/>
                          <a:ea typeface="Merriweather"/>
                          <a:cs typeface="Merriweather"/>
                          <a:sym typeface="Merriweather"/>
                        </a:rPr>
                        <a:t>Potholes and Cracks Detection, Classification</a:t>
                      </a:r>
                      <a:endParaRPr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lang="en" sz="600" u="sng" cap="none" strike="noStrike">
                          <a:solidFill>
                            <a:schemeClr val="hlink"/>
                          </a:solidFill>
                          <a:latin typeface="Merriweather"/>
                          <a:ea typeface="Merriweather"/>
                          <a:cs typeface="Merriweather"/>
                          <a:sym typeface="Merriweather"/>
                          <a:hlinkClick r:id="rId10"/>
                        </a:rPr>
                        <a:t>[18]</a:t>
                      </a:r>
                      <a:endParaRPr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405" name="Google Shape;405;p48"/>
          <p:cNvGraphicFramePr/>
          <p:nvPr/>
        </p:nvGraphicFramePr>
        <p:xfrm>
          <a:off x="167700" y="3265250"/>
          <a:ext cx="3000000" cy="3000000"/>
        </p:xfrm>
        <a:graphic>
          <a:graphicData uri="http://schemas.openxmlformats.org/drawingml/2006/table">
            <a:tbl>
              <a:tblPr>
                <a:noFill/>
                <a:tableStyleId>{6FD42C4D-5C5F-45A3-A58D-36D18D62831B}</a:tableStyleId>
              </a:tblPr>
              <a:tblGrid>
                <a:gridCol w="1697925"/>
                <a:gridCol w="1069975"/>
                <a:gridCol w="1116475"/>
                <a:gridCol w="1046675"/>
                <a:gridCol w="1221100"/>
                <a:gridCol w="349750"/>
              </a:tblGrid>
              <a:tr h="310650">
                <a:tc>
                  <a:txBody>
                    <a:bodyPr/>
                    <a:lstStyle/>
                    <a:p>
                      <a:pPr indent="0" lvl="0" marL="12700" marR="1143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Tiny Yolo Object detection,CNN</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032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Online Open Source And Custom Dataset</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Road</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032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Various ranges of height up to 30m</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Pothole Detection</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sng" cap="none" strike="noStrike">
                          <a:solidFill>
                            <a:schemeClr val="hlink"/>
                          </a:solidFill>
                          <a:latin typeface="Merriweather"/>
                          <a:ea typeface="Merriweather"/>
                          <a:cs typeface="Merriweather"/>
                          <a:sym typeface="Merriweather"/>
                          <a:hlinkClick r:id="rId11"/>
                        </a:rPr>
                        <a:t>[19]</a:t>
                      </a:r>
                      <a:endParaRPr b="1"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94100">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YOLOv3–ResNet101</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270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consecutive RGB frame of custom video</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highways</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Various</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Pothole Detection</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sng" cap="none" strike="noStrike">
                          <a:solidFill>
                            <a:schemeClr val="hlink"/>
                          </a:solidFill>
                          <a:latin typeface="Merriweather"/>
                          <a:ea typeface="Merriweather"/>
                          <a:cs typeface="Merriweather"/>
                          <a:sym typeface="Merriweather"/>
                          <a:hlinkClick r:id="rId12"/>
                        </a:rPr>
                        <a:t>[20]</a:t>
                      </a:r>
                      <a:endParaRPr b="1"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6400">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Faster R-CNN, and SSD models</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Custom Dataset</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road</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Various</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1778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Debris caused by Vehicle Accidents Detection</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sng" cap="none" strike="noStrike">
                          <a:solidFill>
                            <a:schemeClr val="hlink"/>
                          </a:solidFill>
                          <a:latin typeface="Merriweather"/>
                          <a:ea typeface="Merriweather"/>
                          <a:cs typeface="Merriweather"/>
                          <a:sym typeface="Merriweather"/>
                          <a:hlinkClick r:id="rId13"/>
                        </a:rPr>
                        <a:t>[21]</a:t>
                      </a:r>
                      <a:endParaRPr b="1" sz="600" u="sng" cap="none" strike="noStrike">
                        <a:solidFill>
                          <a:schemeClr val="hlink"/>
                        </a:solidFill>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5725">
                <a:tc>
                  <a:txBody>
                    <a:bodyPr/>
                    <a:lstStyle/>
                    <a:p>
                      <a:pPr indent="0" lvl="0" marL="12700" marR="3429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Convolutional LSTM(ConvLSTM)</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Custom Dataset</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road</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36111"/>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Various ranges of height</a:t>
                      </a:r>
                      <a:endParaRPr b="1" sz="600" u="none" cap="none" strike="noStrike">
                        <a:latin typeface="Merriweather"/>
                        <a:ea typeface="Merriweather"/>
                        <a:cs typeface="Merriweather"/>
                        <a:sym typeface="Merriweather"/>
                      </a:endParaRPr>
                    </a:p>
                  </a:txBody>
                  <a:tcPr marT="95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241300" rtl="0" algn="l">
                        <a:lnSpc>
                          <a:spcPct val="107000"/>
                        </a:lnSpc>
                        <a:spcBef>
                          <a:spcPts val="0"/>
                        </a:spcBef>
                        <a:spcAft>
                          <a:spcPts val="0"/>
                        </a:spcAft>
                        <a:buClr>
                          <a:srgbClr val="000000"/>
                        </a:buClr>
                        <a:buSzPts val="600"/>
                        <a:buFont typeface="Arial"/>
                        <a:buNone/>
                      </a:pPr>
                      <a:r>
                        <a:rPr b="1" lang="en" sz="600" u="none" cap="none" strike="noStrike">
                          <a:latin typeface="Merriweather"/>
                          <a:ea typeface="Merriweather"/>
                          <a:cs typeface="Merriweather"/>
                          <a:sym typeface="Merriweather"/>
                        </a:rPr>
                        <a:t>Crashed Car Detection,Classification</a:t>
                      </a:r>
                      <a:endParaRPr b="1" sz="600" u="none" cap="none" strike="noStrike">
                        <a:latin typeface="Merriweather"/>
                        <a:ea typeface="Merriweather"/>
                        <a:cs typeface="Merriweather"/>
                        <a:sym typeface="Merriweather"/>
                      </a:endParaRPr>
                    </a:p>
                  </a:txBody>
                  <a:tcPr marT="73650"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2700" marR="0" rtl="0" algn="l">
                        <a:lnSpc>
                          <a:spcPct val="52777"/>
                        </a:lnSpc>
                        <a:spcBef>
                          <a:spcPts val="0"/>
                        </a:spcBef>
                        <a:spcAft>
                          <a:spcPts val="0"/>
                        </a:spcAft>
                        <a:buClr>
                          <a:srgbClr val="000000"/>
                        </a:buClr>
                        <a:buSzPts val="600"/>
                        <a:buFont typeface="Arial"/>
                        <a:buNone/>
                      </a:pPr>
                      <a:r>
                        <a:rPr b="1" lang="en" sz="600" u="sng" cap="none" strike="noStrike">
                          <a:solidFill>
                            <a:schemeClr val="hlink"/>
                          </a:solidFill>
                          <a:latin typeface="Merriweather"/>
                          <a:ea typeface="Merriweather"/>
                          <a:cs typeface="Merriweather"/>
                          <a:sym typeface="Merriweather"/>
                          <a:hlinkClick r:id="rId14"/>
                        </a:rPr>
                        <a:t>[22]</a:t>
                      </a:r>
                      <a:r>
                        <a:rPr b="1" lang="en" sz="600" u="none" cap="none" strike="noStrike">
                          <a:solidFill>
                            <a:srgbClr val="0462C1"/>
                          </a:solidFill>
                          <a:latin typeface="Merriweather"/>
                          <a:ea typeface="Merriweather"/>
                          <a:cs typeface="Merriweather"/>
                          <a:sym typeface="Merriweather"/>
                        </a:rPr>
                        <a:t>  </a:t>
                      </a:r>
                      <a:endParaRPr b="1" baseline="30000" sz="2300" u="none" cap="none" strike="noStrike">
                        <a:solidFill>
                          <a:srgbClr val="FFFFFF"/>
                        </a:solidFill>
                        <a:latin typeface="Merriweather"/>
                        <a:ea typeface="Merriweather"/>
                        <a:cs typeface="Merriweather"/>
                        <a:sym typeface="Merriweather"/>
                      </a:endParaRPr>
                    </a:p>
                  </a:txBody>
                  <a:tcPr marT="60325" marB="91425" marR="9525" marL="95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06" name="Google Shape;406;p48"/>
          <p:cNvSpPr txBox="1"/>
          <p:nvPr>
            <p:ph type="title"/>
          </p:nvPr>
        </p:nvSpPr>
        <p:spPr>
          <a:xfrm>
            <a:off x="93850" y="41525"/>
            <a:ext cx="8243400" cy="31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 sz="2000">
                <a:solidFill>
                  <a:srgbClr val="2D3B45"/>
                </a:solidFill>
              </a:rPr>
              <a:t>Literature Survey </a:t>
            </a:r>
            <a:endParaRPr b="1"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ph type="title"/>
          </p:nvPr>
        </p:nvSpPr>
        <p:spPr>
          <a:xfrm>
            <a:off x="49950" y="69225"/>
            <a:ext cx="8243400" cy="277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222222"/>
              <a:buNone/>
            </a:pPr>
            <a:r>
              <a:rPr b="1" lang="en" sz="1800">
                <a:solidFill>
                  <a:srgbClr val="2D3B45"/>
                </a:solidFill>
              </a:rPr>
              <a:t>Technology Survey </a:t>
            </a:r>
            <a:endParaRPr b="1" sz="1800"/>
          </a:p>
        </p:txBody>
      </p:sp>
      <p:sp>
        <p:nvSpPr>
          <p:cNvPr id="412" name="Google Shape;412;p49"/>
          <p:cNvSpPr txBox="1"/>
          <p:nvPr/>
        </p:nvSpPr>
        <p:spPr>
          <a:xfrm>
            <a:off x="49950" y="2754625"/>
            <a:ext cx="8938800" cy="2439300"/>
          </a:xfrm>
          <a:prstGeom prst="rect">
            <a:avLst/>
          </a:prstGeom>
          <a:noFill/>
          <a:ln>
            <a:noFill/>
          </a:ln>
        </p:spPr>
        <p:txBody>
          <a:bodyPr anchorCtr="0" anchor="t" bIns="91425" lIns="91425" spcFirstLastPara="1" rIns="91425" wrap="square" tIns="91425">
            <a:spAutoFit/>
          </a:bodyPr>
          <a:lstStyle/>
          <a:p>
            <a:pPr indent="0" lvl="0" marL="0" marR="0" rtl="0" algn="just">
              <a:lnSpc>
                <a:spcPct val="163636"/>
              </a:lnSpc>
              <a:spcBef>
                <a:spcPts val="10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a:t>
            </a:r>
            <a:r>
              <a:rPr b="1" i="0" lang="en" sz="1200" u="none" cap="none" strike="noStrike">
                <a:solidFill>
                  <a:srgbClr val="000000"/>
                </a:solidFill>
                <a:latin typeface="Merriweather"/>
                <a:ea typeface="Merriweather"/>
                <a:cs typeface="Merriweather"/>
                <a:sym typeface="Merriweather"/>
              </a:rPr>
              <a:t>The technology survey found a wide range of systems addressing   different urban issues such as illegal dumping, garbage detection,   potholes, construction activities, and dead animal detection.</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63636"/>
              </a:lnSpc>
              <a:spcBef>
                <a:spcPts val="10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•UAV systems combined with cutting-edge models have been shown to   improve effectiveness,precision, and security in the upkeep of urban   infrastructure.</a:t>
            </a:r>
            <a:endParaRPr b="1" i="0" sz="1200" u="none" cap="none" strike="noStrike">
              <a:solidFill>
                <a:srgbClr val="000000"/>
              </a:solidFill>
              <a:latin typeface="Merriweather"/>
              <a:ea typeface="Merriweather"/>
              <a:cs typeface="Merriweather"/>
              <a:sym typeface="Merriweather"/>
            </a:endParaRPr>
          </a:p>
          <a:p>
            <a:pPr indent="0" lvl="0" marL="0" marR="0" rtl="0" algn="just">
              <a:lnSpc>
                <a:spcPct val="163636"/>
              </a:lnSpc>
              <a:spcBef>
                <a:spcPts val="1000"/>
              </a:spcBef>
              <a:spcAft>
                <a:spcPts val="0"/>
              </a:spcAft>
              <a:buClr>
                <a:srgbClr val="000000"/>
              </a:buClr>
              <a:buSzPts val="1200"/>
              <a:buFont typeface="Arial"/>
              <a:buNone/>
            </a:pPr>
            <a:r>
              <a:rPr b="1" i="0" lang="en" sz="1200" u="none" cap="none" strike="noStrike">
                <a:solidFill>
                  <a:srgbClr val="000000"/>
                </a:solidFill>
                <a:latin typeface="Merriweather"/>
                <a:ea typeface="Merriweather"/>
                <a:cs typeface="Merriweather"/>
                <a:sym typeface="Merriweather"/>
              </a:rPr>
              <a:t>•Machine learning, especially advanced deep learning frameworks such   as  YOLO,  CNN  models,  and  Faster  R-CNN,  have  significantly   contributed to identifying road irregularities and dangers. This has led   to enhancements in road quality, transportation management, and urban resilience.</a:t>
            </a:r>
            <a:endParaRPr b="1" i="0" sz="1200" u="none" cap="none" strike="noStrike">
              <a:solidFill>
                <a:srgbClr val="000000"/>
              </a:solidFill>
              <a:latin typeface="Merriweather"/>
              <a:ea typeface="Merriweather"/>
              <a:cs typeface="Merriweather"/>
              <a:sym typeface="Merriweather"/>
            </a:endParaRPr>
          </a:p>
        </p:txBody>
      </p:sp>
      <p:pic>
        <p:nvPicPr>
          <p:cNvPr id="413" name="Google Shape;413;p49"/>
          <p:cNvPicPr preferRelativeResize="0"/>
          <p:nvPr/>
        </p:nvPicPr>
        <p:blipFill rotWithShape="1">
          <a:blip r:embed="rId3">
            <a:alphaModFix/>
          </a:blip>
          <a:srcRect b="0" l="0" r="0" t="0"/>
          <a:stretch/>
        </p:blipFill>
        <p:spPr>
          <a:xfrm>
            <a:off x="0" y="346437"/>
            <a:ext cx="9144002" cy="24081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299175" y="23785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- 1</a:t>
            </a:r>
            <a:endParaRPr b="1" sz="1800"/>
          </a:p>
        </p:txBody>
      </p:sp>
      <p:sp>
        <p:nvSpPr>
          <p:cNvPr id="419" name="Google Shape;419;p50"/>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Aburasain, R. Y., Edirisinghe, E. A., &amp; Albatay, A. (2020). Drone-Based Cattle Detection Using Deep Neural Networks. Retrieved from</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sng" cap="none" strike="noStrike">
                <a:solidFill>
                  <a:schemeClr val="hlink"/>
                </a:solidFill>
                <a:latin typeface="Merriweather"/>
                <a:ea typeface="Merriweather"/>
                <a:cs typeface="Merriweather"/>
                <a:sym typeface="Merriweather"/>
                <a:hlinkClick r:id="rId3"/>
              </a:rPr>
              <a:t>https://link.springer.com/chapter/10.1007/978-3-030-55180-3_44</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Akinsemoyin, A., Awolusi, I., et al. (2023). Unmanned Aerial Systems and Deep Learning for Safety and Health Activity Monitoring on Construction Sites.</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Alam, H., Valles, D., et al. (2020). Debris Object Detection Caused by Vehicle Accidents Using UAV and Deep Learning Techniques. Retrieved from</a:t>
            </a:r>
            <a:r>
              <a:rPr b="0" i="0" lang="en" sz="1200" u="none" cap="none" strike="noStrike">
                <a:solidFill>
                  <a:srgbClr val="000000"/>
                </a:solidFill>
                <a:uFill>
                  <a:noFill/>
                </a:uFill>
                <a:latin typeface="Merriweather"/>
                <a:ea typeface="Merriweather"/>
                <a:cs typeface="Merriweather"/>
                <a:sym typeface="Merriweather"/>
                <a:hlinkClick r:id="rId4">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5"/>
              </a:rPr>
              <a:t>https://ieeexplore.ieee.org/document/9623110</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120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American Society of Civil Engineers. (2020). 2020 Report card for America's infrastructure. Retrieved from</a:t>
            </a:r>
            <a:r>
              <a:rPr b="0" i="0" lang="en" sz="1200" u="none" cap="none" strike="noStrike">
                <a:solidFill>
                  <a:srgbClr val="000000"/>
                </a:solidFill>
                <a:uFill>
                  <a:noFill/>
                </a:uFill>
                <a:latin typeface="Merriweather"/>
                <a:ea typeface="Merriweather"/>
                <a:cs typeface="Merriweather"/>
                <a:sym typeface="Merriweather"/>
                <a:hlinkClick r:id="rId6">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7"/>
              </a:rPr>
              <a:t>https://infrastructurereportcard.org/</a:t>
            </a:r>
            <a:endParaRPr b="0" i="0" sz="1300" u="none" cap="none" strike="noStrike">
              <a:solidFill>
                <a:schemeClr val="dk2"/>
              </a:solidFill>
              <a:latin typeface="Merriweather"/>
              <a:ea typeface="Merriweather"/>
              <a:cs typeface="Merriweather"/>
              <a:sym typeface="Merriweath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type="title"/>
          </p:nvPr>
        </p:nvSpPr>
        <p:spPr>
          <a:xfrm>
            <a:off x="334425" y="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- 2</a:t>
            </a:r>
            <a:endParaRPr b="1" sz="1800"/>
          </a:p>
        </p:txBody>
      </p:sp>
      <p:sp>
        <p:nvSpPr>
          <p:cNvPr id="425" name="Google Shape;425;p51"/>
          <p:cNvSpPr txBox="1"/>
          <p:nvPr/>
        </p:nvSpPr>
        <p:spPr>
          <a:xfrm>
            <a:off x="107250" y="406350"/>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Chen, X., Liu, C., Chen, L., Zhu, X., Zhang, Y., &amp; Wang, C. (2024). A Pavement Crack Detection and Evaluation Framework for a UAV Inspection System Based on Deep Learning. </a:t>
            </a:r>
            <a:r>
              <a:rPr b="0" i="1" lang="en" sz="1200" u="none" cap="none" strike="noStrike">
                <a:solidFill>
                  <a:srgbClr val="000000"/>
                </a:solidFill>
                <a:latin typeface="Merriweather"/>
                <a:ea typeface="Merriweather"/>
                <a:cs typeface="Merriweather"/>
                <a:sym typeface="Merriweather"/>
              </a:rPr>
              <a:t>Applied Sciences, 14</a:t>
            </a:r>
            <a:r>
              <a:rPr b="0" i="0" lang="en" sz="1200" u="none" cap="none" strike="noStrike">
                <a:solidFill>
                  <a:srgbClr val="000000"/>
                </a:solidFill>
                <a:latin typeface="Merriweather"/>
                <a:ea typeface="Merriweather"/>
                <a:cs typeface="Merriweather"/>
                <a:sym typeface="Merriweather"/>
              </a:rPr>
              <a:t>(3), 1157.</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4"/>
              </a:rPr>
              <a:t>https://doi.org/10.3390/app14031157</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Chen, X., Liu, C., et al. (n.d.). A Pavement Crack Detection and Evaluation Framework for a UAV Inspection System Based on Deep Learning. Retrieved from</a:t>
            </a:r>
            <a:r>
              <a:rPr b="0" i="0" lang="en" sz="1200" u="none" cap="none" strike="noStrike">
                <a:solidFill>
                  <a:srgbClr val="000000"/>
                </a:solidFill>
                <a:uFill>
                  <a:noFill/>
                </a:uFill>
                <a:latin typeface="Merriweather"/>
                <a:ea typeface="Merriweather"/>
                <a:cs typeface="Merriweather"/>
                <a:sym typeface="Merriweather"/>
                <a:hlinkClick r:id="rId5">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6"/>
              </a:rPr>
              <a:t>https://www.mdpi.com/2076-3417/14/3/1157</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Choi, D., Bell, W., et al. (n.d.). UAV-Driven Structural Crack Detection and Location Determination Using Convolutional Neural Networks. Retrieved from</a:t>
            </a:r>
            <a:r>
              <a:rPr b="0" i="0" lang="en" sz="1200" u="none" cap="none" strike="noStrike">
                <a:solidFill>
                  <a:srgbClr val="000000"/>
                </a:solidFill>
                <a:uFill>
                  <a:noFill/>
                </a:uFill>
                <a:latin typeface="Merriweather"/>
                <a:ea typeface="Merriweather"/>
                <a:cs typeface="Merriweather"/>
                <a:sym typeface="Merriweather"/>
                <a:hlinkClick r:id="rId7">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8"/>
              </a:rPr>
              <a:t>https://www.mdpi.com/1424-8220/21/8/2650</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Elamin, A., Rabbany, A., et al. (n.d.). UAV-Based Pavement Crack Detection Using Deep Convolutional Neural Networks.</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120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Gao, J. (2023). Smart City Drone Cloud and Machine Learning. </a:t>
            </a:r>
            <a:r>
              <a:rPr b="0" i="1" lang="en" sz="1200" u="none" cap="none" strike="noStrike">
                <a:solidFill>
                  <a:srgbClr val="000000"/>
                </a:solidFill>
                <a:latin typeface="Merriweather"/>
                <a:ea typeface="Merriweather"/>
                <a:cs typeface="Merriweather"/>
                <a:sym typeface="Merriweather"/>
              </a:rPr>
              <a:t>IEEE Future Technology Summit - UAV Track in Taiwan</a:t>
            </a:r>
            <a:r>
              <a:rPr b="0" i="0" lang="en" sz="1200" u="none" cap="none" strike="noStrike">
                <a:solidFill>
                  <a:srgbClr val="000000"/>
                </a:solidFill>
                <a:latin typeface="Merriweather"/>
                <a:ea typeface="Merriweather"/>
                <a:cs typeface="Merriweather"/>
                <a:sym typeface="Merriweather"/>
              </a:rPr>
              <a:t>. Retrieved from</a:t>
            </a:r>
            <a:r>
              <a:rPr b="0" i="0" lang="en" sz="1200" u="none" cap="none" strike="noStrike">
                <a:solidFill>
                  <a:srgbClr val="000000"/>
                </a:solidFill>
                <a:uFill>
                  <a:noFill/>
                </a:uFill>
                <a:latin typeface="Merriweather"/>
                <a:ea typeface="Merriweather"/>
                <a:cs typeface="Merriweather"/>
                <a:sym typeface="Merriweather"/>
                <a:hlinkClick r:id="rId9">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10"/>
              </a:rPr>
              <a:t>https://www.researchgate.net/publication/372519283</a:t>
            </a:r>
            <a:endParaRPr b="0" i="0" sz="12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319950" y="390150"/>
            <a:ext cx="8243400" cy="422100"/>
          </a:xfrm>
          <a:prstGeom prst="rect">
            <a:avLst/>
          </a:prstGeom>
          <a:noFill/>
          <a:ln>
            <a:noFill/>
          </a:ln>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t/>
            </a:r>
            <a:endParaRPr b="1" sz="3000">
              <a:solidFill>
                <a:schemeClr val="dk1"/>
              </a:solidFill>
            </a:endParaRPr>
          </a:p>
          <a:p>
            <a:pPr indent="0" lvl="0" marL="0" rtl="0" algn="l">
              <a:lnSpc>
                <a:spcPct val="100000"/>
              </a:lnSpc>
              <a:spcBef>
                <a:spcPts val="0"/>
              </a:spcBef>
              <a:spcAft>
                <a:spcPts val="0"/>
              </a:spcAft>
              <a:buSzPts val="990"/>
              <a:buNone/>
            </a:pPr>
            <a:r>
              <a:t/>
            </a:r>
            <a:endParaRPr sz="3240"/>
          </a:p>
        </p:txBody>
      </p:sp>
      <p:graphicFrame>
        <p:nvGraphicFramePr>
          <p:cNvPr id="118" name="Google Shape;118;p5"/>
          <p:cNvGraphicFramePr/>
          <p:nvPr/>
        </p:nvGraphicFramePr>
        <p:xfrm>
          <a:off x="79350" y="501175"/>
          <a:ext cx="3000000" cy="3000000"/>
        </p:xfrm>
        <a:graphic>
          <a:graphicData uri="http://schemas.openxmlformats.org/drawingml/2006/table">
            <a:tbl>
              <a:tblPr>
                <a:noFill/>
                <a:tableStyleId>{4FBB0A36-E1F9-4181-BE80-2D546FCA3BE9}</a:tableStyleId>
              </a:tblPr>
              <a:tblGrid>
                <a:gridCol w="1576775"/>
                <a:gridCol w="2624925"/>
                <a:gridCol w="4783600"/>
              </a:tblGrid>
              <a:tr h="3741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Road Anomaly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Frequency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Impact</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Potholes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Occurrence Rate: ~40–80 potholes per 100 miles.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Annual Repair Costs: ~$5 billion nationally.</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Cracks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Occurrence Rate: ~100–200 cracks per 100 miles.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Annual Repair Costs: ~$4 billion–$6 billion nationally.</a:t>
                      </a:r>
                      <a:endParaRPr b="1" sz="1200" u="none" cap="none" strike="noStrike">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Merriweather"/>
                        <a:ea typeface="Merriweather"/>
                        <a:cs typeface="Merriweather"/>
                        <a:sym typeface="Merriweather"/>
                      </a:endParaRPr>
                    </a:p>
                  </a:txBody>
                  <a:tcPr marT="91425" marB="91425" marR="91425" marL="91425"/>
                </a:tc>
              </a:tr>
              <a:tr h="6443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Illegal Dumping</a:t>
                      </a:r>
                      <a:endParaRPr b="1" sz="1200" u="none" cap="none" strike="noStrike">
                        <a:latin typeface="Merriweather"/>
                        <a:ea typeface="Merriweather"/>
                        <a:cs typeface="Merriweather"/>
                        <a:sym typeface="Merriweather"/>
                      </a:endParaRPr>
                    </a:p>
                  </a:txBody>
                  <a:tcPr marT="91425" marB="91425" marR="741600"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~20–30 incidents per 100 miles.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Clean-Up Costs: ~$50 million annually across the U.S.</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Car Accidents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~35–50 accidents per 100 miles annually.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Economic Impact: Vehicle repairs and associated costs exceed ~$3 billion annually.</a:t>
                      </a:r>
                      <a:endParaRPr b="1" sz="1200" u="none" cap="none" strike="noStrike">
                        <a:latin typeface="Merriweather"/>
                        <a:ea typeface="Merriweather"/>
                        <a:cs typeface="Merriweather"/>
                        <a:sym typeface="Merriweather"/>
                      </a:endParaRPr>
                    </a:p>
                  </a:txBody>
                  <a:tcPr marT="91425" marB="91425" marR="91425" marL="91425"/>
                </a:tc>
              </a:tr>
              <a:tr h="123550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Construction</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Active Zones: ~10–25 per 100 miles at any given time.</a:t>
                      </a:r>
                      <a:endParaRPr b="1" sz="1200" u="none" cap="none" strike="noStrike">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Average Project Duration: 4–6 months.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Accidents in Construction Zones:</a:t>
                      </a:r>
                      <a:endParaRPr b="1" sz="1200" u="none" cap="none" strike="noStrike">
                        <a:latin typeface="Merriweather"/>
                        <a:ea typeface="Merriweather"/>
                        <a:cs typeface="Merriweather"/>
                        <a:sym typeface="Merriweather"/>
                      </a:endParaRPr>
                    </a:p>
                    <a:p>
                      <a:pPr indent="-304800" lvl="0" marL="457200" marR="0" rtl="0" algn="ctr">
                        <a:lnSpc>
                          <a:spcPct val="115000"/>
                        </a:lnSpc>
                        <a:spcBef>
                          <a:spcPts val="1200"/>
                        </a:spcBef>
                        <a:spcAft>
                          <a:spcPts val="0"/>
                        </a:spcAft>
                        <a:buClr>
                          <a:srgbClr val="000000"/>
                        </a:buClr>
                        <a:buSzPts val="1200"/>
                        <a:buFont typeface="Merriweather"/>
                        <a:buChar char="●"/>
                      </a:pPr>
                      <a:r>
                        <a:rPr b="1" lang="en" sz="1200" u="none" cap="none" strike="noStrike">
                          <a:latin typeface="Merriweather"/>
                          <a:ea typeface="Merriweather"/>
                          <a:cs typeface="Merriweather"/>
                          <a:sym typeface="Merriweather"/>
                        </a:rPr>
                        <a:t>Total annual construction zone crashes: ~102,000 incidents (nationwide).</a:t>
                      </a:r>
                      <a:endParaRPr b="1" sz="1200" u="none" cap="none" strike="noStrike">
                        <a:latin typeface="Merriweather"/>
                        <a:ea typeface="Merriweather"/>
                        <a:cs typeface="Merriweather"/>
                        <a:sym typeface="Merriweather"/>
                      </a:endParaRPr>
                    </a:p>
                    <a:p>
                      <a:pPr indent="-304800" lvl="0" marL="457200" marR="0" rtl="0" algn="ctr">
                        <a:lnSpc>
                          <a:spcPct val="115000"/>
                        </a:lnSpc>
                        <a:spcBef>
                          <a:spcPts val="0"/>
                        </a:spcBef>
                        <a:spcAft>
                          <a:spcPts val="0"/>
                        </a:spcAft>
                        <a:buClr>
                          <a:srgbClr val="000000"/>
                        </a:buClr>
                        <a:buSzPts val="1200"/>
                        <a:buFont typeface="Merriweather"/>
                        <a:buChar char="●"/>
                      </a:pPr>
                      <a:r>
                        <a:rPr b="1" lang="en" sz="1200" u="none" cap="none" strike="noStrike">
                          <a:latin typeface="Merriweather"/>
                          <a:ea typeface="Merriweather"/>
                          <a:cs typeface="Merriweather"/>
                          <a:sym typeface="Merriweather"/>
                        </a:rPr>
                        <a:t>Fatalities: ~850 annually.</a:t>
                      </a:r>
                      <a:endParaRPr b="1" sz="1200" u="none" cap="none" strike="noStrike">
                        <a:latin typeface="Merriweather"/>
                        <a:ea typeface="Merriweather"/>
                        <a:cs typeface="Merriweather"/>
                        <a:sym typeface="Merriweather"/>
                      </a:endParaRPr>
                    </a:p>
                  </a:txBody>
                  <a:tcPr marT="91425" marB="91425" marR="91425" marL="91425"/>
                </a:tc>
              </a:tr>
            </a:tbl>
          </a:graphicData>
        </a:graphic>
      </p:graphicFrame>
      <p:sp>
        <p:nvSpPr>
          <p:cNvPr id="119" name="Google Shape;119;p5"/>
          <p:cNvSpPr txBox="1"/>
          <p:nvPr/>
        </p:nvSpPr>
        <p:spPr>
          <a:xfrm>
            <a:off x="124100" y="0"/>
            <a:ext cx="80670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F1F1F"/>
                </a:solidFill>
                <a:latin typeface="Merriweather Black"/>
                <a:ea typeface="Merriweather Black"/>
                <a:cs typeface="Merriweather Black"/>
                <a:sym typeface="Merriweather Black"/>
              </a:rPr>
              <a:t>Road Anomalies in the USA: Statistics</a:t>
            </a:r>
            <a:endParaRPr b="0" i="0" sz="1800" u="none" cap="none" strike="noStrike">
              <a:solidFill>
                <a:srgbClr val="1F1F1F"/>
              </a:solidFill>
              <a:latin typeface="Merriweather Black"/>
              <a:ea typeface="Merriweather Black"/>
              <a:cs typeface="Merriweather Black"/>
              <a:sym typeface="Merriweather Blac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322675" y="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- 3</a:t>
            </a:r>
            <a:endParaRPr b="1" sz="1800"/>
          </a:p>
        </p:txBody>
      </p:sp>
      <p:sp>
        <p:nvSpPr>
          <p:cNvPr id="431" name="Google Shape;431;p52"/>
          <p:cNvSpPr txBox="1"/>
          <p:nvPr/>
        </p:nvSpPr>
        <p:spPr>
          <a:xfrm>
            <a:off x="107250" y="442275"/>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Johnson, B., et al. (2020). Enhancing Transportation Infrastructure Management Through UAV Technology. </a:t>
            </a:r>
            <a:r>
              <a:rPr b="0" i="1" lang="en" sz="1200" u="none" cap="none" strike="noStrike">
                <a:solidFill>
                  <a:srgbClr val="000000"/>
                </a:solidFill>
                <a:latin typeface="Merriweather"/>
                <a:ea typeface="Merriweather"/>
                <a:cs typeface="Merriweather"/>
                <a:sym typeface="Merriweather"/>
              </a:rPr>
              <a:t>Transportation Research Part A: Policy and Practice, 72</a:t>
            </a:r>
            <a:r>
              <a:rPr b="0" i="0" lang="en" sz="1200" u="none" cap="none" strike="noStrike">
                <a:solidFill>
                  <a:srgbClr val="000000"/>
                </a:solidFill>
                <a:latin typeface="Merriweather"/>
                <a:ea typeface="Merriweather"/>
                <a:cs typeface="Merriweather"/>
                <a:sym typeface="Merriweather"/>
              </a:rPr>
              <a:t>, 98-112.</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Javan, F. D., Zarrinpanjeh, N., et al. (n.d.). Automatic Crack Detection of Road Pavement Based on Aerial UAV Imagery.</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Kamilaris, A., Ahmed, F., et al. (n.d.). DumpingMapper: Illegal dumping detection from high spatial resolution satellite imagery.</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Khare, O. M., Gandhi, S., Rahalkar, A. M., &amp; Mane, S. (2023). YOLOv8-Based Visual Detection of Road Hazards: Potholes, Sewer Covers, and Manholes. </a:t>
            </a:r>
            <a:r>
              <a:rPr b="0" i="1" lang="en" sz="1200" u="none" cap="none" strike="noStrike">
                <a:solidFill>
                  <a:srgbClr val="000000"/>
                </a:solidFill>
                <a:latin typeface="Merriweather"/>
                <a:ea typeface="Merriweather"/>
                <a:cs typeface="Merriweather"/>
                <a:sym typeface="Merriweather"/>
              </a:rPr>
              <a:t>arXiv:2311.00073</a:t>
            </a:r>
            <a:r>
              <a:rPr b="0" i="0" lang="en" sz="1200" u="none" cap="none" strike="noStrike">
                <a:solidFill>
                  <a:srgbClr val="000000"/>
                </a:solidFill>
                <a:latin typeface="Merriweather"/>
                <a:ea typeface="Merriweather"/>
                <a:cs typeface="Merriweather"/>
                <a:sym typeface="Merriweather"/>
              </a:rPr>
              <a:t>. Retrieved from</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4"/>
              </a:rPr>
              <a:t>https://arxiv.org/abs/2311.00073</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120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Kraft, M., Piechocki, M., &amp; Ptak, B. (2021). Autonomous, Onboard Vision-Based Trash and Litter Detection in Low Altitude Aerial Images Collected by an Unmanned Aerial Vehicle. </a:t>
            </a:r>
            <a:r>
              <a:rPr b="0" i="1" lang="en" sz="1200" u="none" cap="none" strike="noStrike">
                <a:solidFill>
                  <a:srgbClr val="000000"/>
                </a:solidFill>
                <a:latin typeface="Merriweather"/>
                <a:ea typeface="Merriweather"/>
                <a:cs typeface="Merriweather"/>
                <a:sym typeface="Merriweather"/>
              </a:rPr>
              <a:t>Remote Sensing, 13</a:t>
            </a:r>
            <a:r>
              <a:rPr b="0" i="0" lang="en" sz="1200" u="none" cap="none" strike="noStrike">
                <a:solidFill>
                  <a:srgbClr val="000000"/>
                </a:solidFill>
                <a:latin typeface="Merriweather"/>
                <a:ea typeface="Merriweather"/>
                <a:cs typeface="Merriweather"/>
                <a:sym typeface="Merriweather"/>
              </a:rPr>
              <a:t>(5), 965.</a:t>
            </a:r>
            <a:r>
              <a:rPr b="0" i="0" lang="en" sz="1200" u="none" cap="none" strike="noStrike">
                <a:solidFill>
                  <a:srgbClr val="000000"/>
                </a:solidFill>
                <a:uFill>
                  <a:noFill/>
                </a:uFill>
                <a:latin typeface="Merriweather"/>
                <a:ea typeface="Merriweather"/>
                <a:cs typeface="Merriweather"/>
                <a:sym typeface="Merriweather"/>
                <a:hlinkClick r:id="rId5">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6"/>
              </a:rPr>
              <a:t>https://doi.org/10.3390/rs13050965</a:t>
            </a:r>
            <a:endParaRPr b="0" i="0" sz="12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299175" y="23785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- 4</a:t>
            </a:r>
            <a:endParaRPr b="1" sz="1800"/>
          </a:p>
        </p:txBody>
      </p:sp>
      <p:sp>
        <p:nvSpPr>
          <p:cNvPr id="437" name="Google Shape;437;p53"/>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Liao, Y.-H., &amp; Juang, J.-G. (2022). Real-Time UAV Trash Monitoring System. </a:t>
            </a:r>
            <a:r>
              <a:rPr b="0" i="1" lang="en" sz="1200" u="none" cap="none" strike="noStrike">
                <a:solidFill>
                  <a:srgbClr val="000000"/>
                </a:solidFill>
                <a:latin typeface="Merriweather"/>
                <a:ea typeface="Merriweather"/>
                <a:cs typeface="Merriweather"/>
                <a:sym typeface="Merriweather"/>
              </a:rPr>
              <a:t>Applied Sciences, 12</a:t>
            </a:r>
            <a:r>
              <a:rPr b="0" i="0" lang="en" sz="1200" u="none" cap="none" strike="noStrike">
                <a:solidFill>
                  <a:srgbClr val="000000"/>
                </a:solidFill>
                <a:latin typeface="Merriweather"/>
                <a:ea typeface="Merriweather"/>
                <a:cs typeface="Merriweather"/>
                <a:sym typeface="Merriweather"/>
              </a:rPr>
              <a:t>(4), 1838.</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4"/>
              </a:rPr>
              <a:t>https://doi.org/10.3390/app12041838</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Liu, W., Anguelov, D., Erhan, D., Szegedy, C., Reed, S., Fu, C. Y., &amp; Berg, A. C. (2016). SSD: Single Shot MultiBox Detector. In </a:t>
            </a:r>
            <a:r>
              <a:rPr b="0" i="1" lang="en" sz="1200" u="none" cap="none" strike="noStrike">
                <a:solidFill>
                  <a:srgbClr val="000000"/>
                </a:solidFill>
                <a:latin typeface="Merriweather"/>
                <a:ea typeface="Merriweather"/>
                <a:cs typeface="Merriweather"/>
                <a:sym typeface="Merriweather"/>
              </a:rPr>
              <a:t>European Conference on Computer Vision</a:t>
            </a:r>
            <a:r>
              <a:rPr b="0" i="0" lang="en" sz="1200" u="none" cap="none" strike="noStrike">
                <a:solidFill>
                  <a:srgbClr val="000000"/>
                </a:solidFill>
                <a:latin typeface="Merriweather"/>
                <a:ea typeface="Merriweather"/>
                <a:cs typeface="Merriweather"/>
                <a:sym typeface="Merriweather"/>
              </a:rPr>
              <a:t> (pp. 21–37). Springer, Cham.</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Lun, Z., Pan, Y., et al. (n.d.). Skip-YOLO: Domestic Garbage Detection Using Deep Learning Method in Complex Multi-scenes.</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Murthy, C. B., Hashmi, M. F., &amp; Keskar, A. G. (2021). Optimized MobileNet + SSD: A Real-Time Pedestrian Detection on a Low-End Edge Device. </a:t>
            </a:r>
            <a:r>
              <a:rPr b="0" i="1" lang="en" sz="1200" u="none" cap="none" strike="noStrike">
                <a:solidFill>
                  <a:srgbClr val="000000"/>
                </a:solidFill>
                <a:latin typeface="Merriweather"/>
                <a:ea typeface="Merriweather"/>
                <a:cs typeface="Merriweather"/>
                <a:sym typeface="Merriweather"/>
              </a:rPr>
              <a:t>International Journal of Multimedia Information Retrieval, 10</a:t>
            </a:r>
            <a:r>
              <a:rPr b="0" i="0" lang="en" sz="1200" u="none" cap="none" strike="noStrike">
                <a:solidFill>
                  <a:srgbClr val="000000"/>
                </a:solidFill>
                <a:latin typeface="Merriweather"/>
                <a:ea typeface="Merriweather"/>
                <a:cs typeface="Merriweather"/>
                <a:sym typeface="Merriweather"/>
              </a:rPr>
              <a:t>, 171–184.</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1200"/>
              </a:spcAft>
              <a:buClr>
                <a:srgbClr val="000000"/>
              </a:buClr>
              <a:buSzPts val="1200"/>
              <a:buFont typeface="Arial"/>
              <a:buNone/>
            </a:pPr>
            <a:r>
              <a:rPr b="0" i="0" lang="en" sz="1200" u="sng" cap="none" strike="noStrike">
                <a:solidFill>
                  <a:schemeClr val="hlink"/>
                </a:solidFill>
                <a:latin typeface="Merriweather"/>
                <a:ea typeface="Merriweather"/>
                <a:cs typeface="Merriweather"/>
                <a:sym typeface="Merriweather"/>
                <a:hlinkClick r:id="rId5"/>
              </a:rPr>
              <a:t>https://link.springer.com/article/10.1007/s13735-021-00212-7</a:t>
            </a:r>
            <a:endParaRPr b="0" i="0" sz="12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type="title"/>
          </p:nvPr>
        </p:nvSpPr>
        <p:spPr>
          <a:xfrm>
            <a:off x="299175" y="23785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- 5</a:t>
            </a:r>
            <a:endParaRPr b="1" sz="1800"/>
          </a:p>
        </p:txBody>
      </p:sp>
      <p:sp>
        <p:nvSpPr>
          <p:cNvPr id="443" name="Google Shape;443;p54"/>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National Highway Traffic Safety Administration. (2019). </a:t>
            </a:r>
            <a:r>
              <a:rPr b="0" i="1" lang="en" sz="1200" u="none" cap="none" strike="noStrike">
                <a:solidFill>
                  <a:srgbClr val="000000"/>
                </a:solidFill>
                <a:latin typeface="Merriweather"/>
                <a:ea typeface="Merriweather"/>
                <a:cs typeface="Merriweather"/>
                <a:sym typeface="Merriweather"/>
              </a:rPr>
              <a:t>Traffic Safety Facts 2019: A Compilation of Motor Vehicle Crash Data from the Fatality Analysis Reporting System and the General Estimates System</a:t>
            </a:r>
            <a:r>
              <a:rPr b="0" i="0" lang="en" sz="1200" u="none" cap="none" strike="noStrike">
                <a:solidFill>
                  <a:srgbClr val="000000"/>
                </a:solidFill>
                <a:latin typeface="Merriweather"/>
                <a:ea typeface="Merriweather"/>
                <a:cs typeface="Merriweather"/>
                <a:sym typeface="Merriweather"/>
              </a:rPr>
              <a:t>. Retrieved from</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4">
                  <a:extLst>
                    <a:ext uri="{A12FA001-AC4F-418D-AE19-62706E023703}">
                      <ahyp:hlinkClr val="tx"/>
                    </a:ext>
                  </a:extLst>
                </a:hlinkClick>
              </a:rPr>
              <a:t>https://crashstats.nhtsa.dot.gov/</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Rančić, K., Blagojević, B., &amp; Bezdan, A. (2023). Animal Detection and Counting from UAV Images Using Convolutional Neural Networks. Retrieved from</a:t>
            </a:r>
            <a:r>
              <a:rPr b="0" i="0" lang="en" sz="1200" u="none" cap="none" strike="noStrike">
                <a:solidFill>
                  <a:srgbClr val="000000"/>
                </a:solidFill>
                <a:uFill>
                  <a:noFill/>
                </a:uFill>
                <a:latin typeface="Merriweather"/>
                <a:ea typeface="Merriweather"/>
                <a:cs typeface="Merriweather"/>
                <a:sym typeface="Merriweather"/>
                <a:hlinkClick r:id="rId5">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6">
                  <a:extLst>
                    <a:ext uri="{A12FA001-AC4F-418D-AE19-62706E023703}">
                      <ahyp:hlinkClr val="tx"/>
                    </a:ext>
                  </a:extLst>
                </a:hlinkClick>
              </a:rPr>
              <a:t>https://www.mdpi.com/2504-446X/7/3/179</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Redmon, J., &amp; Farhadi, A. (2018). YOLOv3: An Incremental Improvement. </a:t>
            </a:r>
            <a:r>
              <a:rPr b="0" i="1" lang="en" sz="1200" u="none" cap="none" strike="noStrike">
                <a:solidFill>
                  <a:srgbClr val="000000"/>
                </a:solidFill>
                <a:latin typeface="Merriweather"/>
                <a:ea typeface="Merriweather"/>
                <a:cs typeface="Merriweather"/>
                <a:sym typeface="Merriweather"/>
              </a:rPr>
              <a:t>arXiv preprint</a:t>
            </a:r>
            <a:r>
              <a:rPr b="0" i="0" lang="en" sz="1200" u="none" cap="none" strike="noStrike">
                <a:solidFill>
                  <a:srgbClr val="000000"/>
                </a:solidFill>
                <a:latin typeface="Merriweather"/>
                <a:ea typeface="Merriweather"/>
                <a:cs typeface="Merriweather"/>
                <a:sym typeface="Merriweather"/>
              </a:rPr>
              <a:t>. Retrieved from</a:t>
            </a:r>
            <a:r>
              <a:rPr b="0" i="0" lang="en" sz="1200" u="none" cap="none" strike="noStrike">
                <a:solidFill>
                  <a:srgbClr val="000000"/>
                </a:solidFill>
                <a:uFill>
                  <a:noFill/>
                </a:uFill>
                <a:latin typeface="Merriweather"/>
                <a:ea typeface="Merriweather"/>
                <a:cs typeface="Merriweather"/>
                <a:sym typeface="Merriweather"/>
                <a:hlinkClick r:id="rId7">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8">
                  <a:extLst>
                    <a:ext uri="{A12FA001-AC4F-418D-AE19-62706E023703}">
                      <ahyp:hlinkClr val="tx"/>
                    </a:ext>
                  </a:extLst>
                </a:hlinkClick>
              </a:rPr>
              <a:t>https://arxiv.org/abs/1804.02767</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Schmitt, A., et al. (n.d.). Litter on the Streets - Solid Waste Detection Using VHR Images. Retrieved from Doi/full/10.1080/22797254.2023.2176006</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120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299175" y="237850"/>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- 6</a:t>
            </a:r>
            <a:endParaRPr b="1" sz="1800"/>
          </a:p>
        </p:txBody>
      </p:sp>
      <p:sp>
        <p:nvSpPr>
          <p:cNvPr id="449" name="Google Shape;449;p55"/>
          <p:cNvSpPr txBox="1"/>
          <p:nvPr/>
        </p:nvSpPr>
        <p:spPr>
          <a:xfrm>
            <a:off x="136425" y="641225"/>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Serrano, S. R., Torres, G. S., et al. (n.d.). Automatic Detection of Traffic Accidents from Video Using Deep Learning Techniques. Retrieved from</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4"/>
              </a:rPr>
              <a:t>https://www.mdpi.com/2073-431X/10/11/148</a:t>
            </a:r>
            <a:endParaRPr b="0" i="0" sz="1200" u="sng" cap="none" strike="noStrike">
              <a:solidFill>
                <a:schemeClr val="hlink"/>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Sharma, P., et al. (n.d.). Detection of Different Sizes of Potholes on Roads Using a Drone and Generating Warnings for Vehicles.</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Smith, J., et al. (2018). Economic Impacts of Potholes on Developed Nations: A Comprehensive Analysis. </a:t>
            </a:r>
            <a:r>
              <a:rPr b="0" i="1" lang="en" sz="1200" u="none" cap="none" strike="noStrike">
                <a:solidFill>
                  <a:srgbClr val="000000"/>
                </a:solidFill>
                <a:latin typeface="Merriweather"/>
                <a:ea typeface="Merriweather"/>
                <a:cs typeface="Merriweather"/>
                <a:sym typeface="Merriweather"/>
              </a:rPr>
              <a:t>Journal of Transportation Economics, 25</a:t>
            </a:r>
            <a:r>
              <a:rPr b="0" i="0" lang="en" sz="1200" u="none" cap="none" strike="noStrike">
                <a:solidFill>
                  <a:srgbClr val="000000"/>
                </a:solidFill>
                <a:latin typeface="Merriweather"/>
                <a:ea typeface="Merriweather"/>
                <a:cs typeface="Merriweather"/>
                <a:sym typeface="Merriweather"/>
              </a:rPr>
              <a:t>(3), 112–125.</a:t>
            </a:r>
            <a:endParaRPr b="0" i="0" sz="1200" u="none" cap="none" strike="noStrike">
              <a:solidFill>
                <a:srgbClr val="000000"/>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Torres, R. N., et al. (n.d.). Learning to Identify Illegal Landfills through Scene Classification in Aerial Images. Retrieved from</a:t>
            </a:r>
            <a:r>
              <a:rPr b="0" i="0" lang="en" sz="1200" u="none" cap="none" strike="noStrike">
                <a:solidFill>
                  <a:srgbClr val="000000"/>
                </a:solidFill>
                <a:uFill>
                  <a:noFill/>
                </a:uFill>
                <a:latin typeface="Merriweather"/>
                <a:ea typeface="Merriweather"/>
                <a:cs typeface="Merriweather"/>
                <a:sym typeface="Merriweather"/>
                <a:hlinkClick r:id="rId5">
                  <a:extLst>
                    <a:ext uri="{A12FA001-AC4F-418D-AE19-62706E023703}">
                      <ahyp:hlinkClr val="tx"/>
                    </a:ext>
                  </a:extLst>
                </a:hlinkClick>
              </a:rPr>
              <a:t> </a:t>
            </a:r>
            <a:r>
              <a:rPr b="0" i="0" lang="en" sz="1200" u="sng" cap="none" strike="noStrike">
                <a:solidFill>
                  <a:schemeClr val="hlink"/>
                </a:solidFill>
                <a:latin typeface="Merriweather"/>
                <a:ea typeface="Merriweather"/>
                <a:cs typeface="Merriweather"/>
                <a:sym typeface="Merriweather"/>
                <a:hlinkClick r:id="rId6"/>
              </a:rPr>
              <a:t>https://www.mdpi.com/2072-4292/13/22/4520</a:t>
            </a:r>
            <a:endParaRPr b="0" i="0" sz="1100" u="none" cap="none" strike="noStrike">
              <a:solidFill>
                <a:srgbClr val="000000"/>
              </a:solidFill>
              <a:latin typeface="Merriweather"/>
              <a:ea typeface="Merriweather"/>
              <a:cs typeface="Merriweather"/>
              <a:sym typeface="Merriweather"/>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1" i="0" sz="1200" u="none" cap="none" strike="noStrike">
              <a:solidFill>
                <a:srgbClr val="000000"/>
              </a:solidFill>
              <a:latin typeface="Arial"/>
              <a:ea typeface="Arial"/>
              <a:cs typeface="Arial"/>
              <a:sym typeface="Arial"/>
            </a:endParaRPr>
          </a:p>
          <a:p>
            <a:pPr indent="0" lvl="0" marL="457200" marR="0" rtl="0" algn="l">
              <a:lnSpc>
                <a:spcPct val="200000"/>
              </a:lnSpc>
              <a:spcBef>
                <a:spcPts val="1200"/>
              </a:spcBef>
              <a:spcAft>
                <a:spcPts val="120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346125" y="49975"/>
            <a:ext cx="8243400" cy="501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b="1" lang="en" sz="1800">
                <a:solidFill>
                  <a:srgbClr val="2D3B45"/>
                </a:solidFill>
              </a:rPr>
              <a:t>References - 7</a:t>
            </a:r>
            <a:endParaRPr b="1" sz="1800"/>
          </a:p>
        </p:txBody>
      </p:sp>
      <p:sp>
        <p:nvSpPr>
          <p:cNvPr id="455" name="Google Shape;455;p56"/>
          <p:cNvSpPr txBox="1"/>
          <p:nvPr/>
        </p:nvSpPr>
        <p:spPr>
          <a:xfrm>
            <a:off x="107250" y="351300"/>
            <a:ext cx="8929500" cy="4440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Truong, L. N. H., Mora, O. E., Cheng, W., Tang, H., &amp; Singh, M. (2021). Deep Learning to Detect Road Distress from Unmanned Aerial System Imagery. </a:t>
            </a:r>
            <a:r>
              <a:rPr b="0" i="1" lang="en" sz="1200" u="none" cap="none" strike="noStrike">
                <a:solidFill>
                  <a:srgbClr val="000000"/>
                </a:solidFill>
                <a:latin typeface="Merriweather"/>
                <a:ea typeface="Merriweather"/>
                <a:cs typeface="Merriweather"/>
                <a:sym typeface="Merriweather"/>
              </a:rPr>
              <a:t>Transportation Research Record, 2675</a:t>
            </a:r>
            <a:r>
              <a:rPr b="0" i="0" lang="en" sz="1200" u="none" cap="none" strike="noStrike">
                <a:solidFill>
                  <a:srgbClr val="000000"/>
                </a:solidFill>
                <a:latin typeface="Merriweather"/>
                <a:ea typeface="Merriweather"/>
                <a:cs typeface="Merriweather"/>
                <a:sym typeface="Merriweather"/>
              </a:rPr>
              <a:t>(9), 776–788.</a:t>
            </a:r>
            <a:r>
              <a:rPr b="0" i="0" lang="en" sz="1200" u="none" cap="none" strike="noStrike">
                <a:solidFill>
                  <a:srgbClr val="000000"/>
                </a:solidFill>
                <a:uFill>
                  <a:noFill/>
                </a:uFill>
                <a:latin typeface="Merriweather"/>
                <a:ea typeface="Merriweather"/>
                <a:cs typeface="Merriweather"/>
                <a:sym typeface="Merriweather"/>
                <a:hlinkClick r:id="rId3">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4">
                  <a:extLst>
                    <a:ext uri="{A12FA001-AC4F-418D-AE19-62706E023703}">
                      <ahyp:hlinkClr val="tx"/>
                    </a:ext>
                  </a:extLst>
                </a:hlinkClick>
              </a:rPr>
              <a:t>https://doi.org/10.1177/03611981211004973</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United Nations. (2019). </a:t>
            </a:r>
            <a:r>
              <a:rPr b="0" i="1" lang="en" sz="1200" u="none" cap="none" strike="noStrike">
                <a:solidFill>
                  <a:srgbClr val="000000"/>
                </a:solidFill>
                <a:latin typeface="Merriweather"/>
                <a:ea typeface="Merriweather"/>
                <a:cs typeface="Merriweather"/>
                <a:sym typeface="Merriweather"/>
              </a:rPr>
              <a:t>World Urbanization Prospects: The 2018 Revision</a:t>
            </a:r>
            <a:r>
              <a:rPr b="0" i="0" lang="en" sz="1200" u="none" cap="none" strike="noStrike">
                <a:solidFill>
                  <a:srgbClr val="000000"/>
                </a:solidFill>
                <a:latin typeface="Merriweather"/>
                <a:ea typeface="Merriweather"/>
                <a:cs typeface="Merriweather"/>
                <a:sym typeface="Merriweather"/>
              </a:rPr>
              <a:t>. Retrieved from</a:t>
            </a:r>
            <a:r>
              <a:rPr b="0" i="0" lang="en" sz="1200" u="none" cap="none" strike="noStrike">
                <a:solidFill>
                  <a:srgbClr val="000000"/>
                </a:solidFill>
                <a:uFill>
                  <a:noFill/>
                </a:uFill>
                <a:latin typeface="Merriweather"/>
                <a:ea typeface="Merriweather"/>
                <a:cs typeface="Merriweather"/>
                <a:sym typeface="Merriweather"/>
                <a:hlinkClick r:id="rId5">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6">
                  <a:extLst>
                    <a:ext uri="{A12FA001-AC4F-418D-AE19-62706E023703}">
                      <ahyp:hlinkClr val="tx"/>
                    </a:ext>
                  </a:extLst>
                </a:hlinkClick>
              </a:rPr>
              <a:t>https://population.un.org/wup/</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Verma, V., Gupta, D., Gupta, S., et al. (n.d.). A Deep Learning-Based Intelligent Garbage Detection System Using an Unmanned Aerial Vehicle. Retrieved from</a:t>
            </a:r>
            <a:r>
              <a:rPr b="0" i="0" lang="en" sz="1200" u="none" cap="none" strike="noStrike">
                <a:solidFill>
                  <a:srgbClr val="000000"/>
                </a:solidFill>
                <a:uFill>
                  <a:noFill/>
                </a:uFill>
                <a:latin typeface="Merriweather"/>
                <a:ea typeface="Merriweather"/>
                <a:cs typeface="Merriweather"/>
                <a:sym typeface="Merriweather"/>
                <a:hlinkClick r:id="rId7">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8">
                  <a:extLst>
                    <a:ext uri="{A12FA001-AC4F-418D-AE19-62706E023703}">
                      <ahyp:hlinkClr val="tx"/>
                    </a:ext>
                  </a:extLst>
                </a:hlinkClick>
              </a:rPr>
              <a:t>https://www.mdpi.com/2073-8994/14/5/960</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Wang, D., Liu, Z., et al. (n.d.). Automatic Detection of Pothole Distress in Asphalt Pavement Using Improved Convolutional Neural Networks. Retrieved from</a:t>
            </a:r>
            <a:r>
              <a:rPr b="0" i="0" lang="en" sz="1200" u="none" cap="none" strike="noStrike">
                <a:solidFill>
                  <a:srgbClr val="000000"/>
                </a:solidFill>
                <a:uFill>
                  <a:noFill/>
                </a:uFill>
                <a:latin typeface="Merriweather"/>
                <a:ea typeface="Merriweather"/>
                <a:cs typeface="Merriweather"/>
                <a:sym typeface="Merriweather"/>
                <a:hlinkClick r:id="rId9">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10">
                  <a:extLst>
                    <a:ext uri="{A12FA001-AC4F-418D-AE19-62706E023703}">
                      <ahyp:hlinkClr val="tx"/>
                    </a:ext>
                  </a:extLst>
                </a:hlinkClick>
              </a:rPr>
              <a:t>https://www.mdpi.com/2072-4292/14/16/3892</a:t>
            </a:r>
            <a:endParaRPr b="0" i="0" sz="1200" u="sng" cap="none" strike="noStrike">
              <a:solidFill>
                <a:schemeClr val="accent5"/>
              </a:solidFill>
              <a:latin typeface="Merriweather"/>
              <a:ea typeface="Merriweather"/>
              <a:cs typeface="Merriweather"/>
              <a:sym typeface="Merriweather"/>
            </a:endParaRPr>
          </a:p>
          <a:p>
            <a:pPr indent="0" lvl="0" marL="457200" marR="0" rtl="0" algn="l">
              <a:lnSpc>
                <a:spcPct val="200000"/>
              </a:lnSpc>
              <a:spcBef>
                <a:spcPts val="1200"/>
              </a:spcBef>
              <a:spcAft>
                <a:spcPts val="0"/>
              </a:spcAft>
              <a:buClr>
                <a:srgbClr val="000000"/>
              </a:buClr>
              <a:buSzPts val="1200"/>
              <a:buFont typeface="Arial"/>
              <a:buNone/>
            </a:pPr>
            <a:r>
              <a:rPr b="0" i="0" lang="en" sz="1200" u="none" cap="none" strike="noStrike">
                <a:solidFill>
                  <a:srgbClr val="000000"/>
                </a:solidFill>
                <a:latin typeface="Merriweather"/>
                <a:ea typeface="Merriweather"/>
                <a:cs typeface="Merriweather"/>
                <a:sym typeface="Merriweather"/>
              </a:rPr>
              <a:t>Yan, H., &amp; Zhang, J. (2023). UAV-PDD2023: A Benchmark Dataset for Pavement Distress Detection Based on UAV Images. Retrieved from</a:t>
            </a:r>
            <a:r>
              <a:rPr b="0" i="0" lang="en" sz="1200" u="none" cap="none" strike="noStrike">
                <a:solidFill>
                  <a:srgbClr val="000000"/>
                </a:solidFill>
                <a:uFill>
                  <a:noFill/>
                </a:uFill>
                <a:latin typeface="Merriweather"/>
                <a:ea typeface="Merriweather"/>
                <a:cs typeface="Merriweather"/>
                <a:sym typeface="Merriweather"/>
                <a:hlinkClick r:id="rId11">
                  <a:extLst>
                    <a:ext uri="{A12FA001-AC4F-418D-AE19-62706E023703}">
                      <ahyp:hlinkClr val="tx"/>
                    </a:ext>
                  </a:extLst>
                </a:hlinkClick>
              </a:rPr>
              <a:t> </a:t>
            </a:r>
            <a:r>
              <a:rPr b="0" i="0" lang="en" sz="1200" u="sng" cap="none" strike="noStrike">
                <a:solidFill>
                  <a:schemeClr val="accent5"/>
                </a:solidFill>
                <a:latin typeface="Merriweather"/>
                <a:ea typeface="Merriweather"/>
                <a:cs typeface="Merriweather"/>
                <a:sym typeface="Merriweather"/>
                <a:hlinkClick r:id="rId12">
                  <a:extLst>
                    <a:ext uri="{A12FA001-AC4F-418D-AE19-62706E023703}">
                      <ahyp:hlinkClr val="tx"/>
                    </a:ext>
                  </a:extLst>
                </a:hlinkClick>
              </a:rPr>
              <a:t>https://www.sciencedirect.com/science/article/pii/S2352340923007710#sec0003</a:t>
            </a:r>
            <a:endParaRPr b="0" i="0" sz="1200" u="none" cap="none" strike="noStrike">
              <a:solidFill>
                <a:srgbClr val="000000"/>
              </a:solidFill>
              <a:latin typeface="Merriweather"/>
              <a:ea typeface="Merriweather"/>
              <a:cs typeface="Merriweather"/>
              <a:sym typeface="Merriweather"/>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1" i="0" sz="1200" u="none" cap="none" strike="noStrike">
              <a:solidFill>
                <a:srgbClr val="000000"/>
              </a:solidFill>
              <a:latin typeface="Arial"/>
              <a:ea typeface="Arial"/>
              <a:cs typeface="Arial"/>
              <a:sym typeface="Arial"/>
            </a:endParaRPr>
          </a:p>
          <a:p>
            <a:pPr indent="0" lvl="0" marL="457200" marR="0" rtl="0" algn="l">
              <a:lnSpc>
                <a:spcPct val="200000"/>
              </a:lnSpc>
              <a:spcBef>
                <a:spcPts val="1200"/>
              </a:spcBef>
              <a:spcAft>
                <a:spcPts val="120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7"/>
          <p:cNvPicPr preferRelativeResize="0"/>
          <p:nvPr/>
        </p:nvPicPr>
        <p:blipFill rotWithShape="1">
          <a:blip r:embed="rId3">
            <a:alphaModFix/>
          </a:blip>
          <a:srcRect b="0" l="0" r="0" t="0"/>
          <a:stretch/>
        </p:blipFill>
        <p:spPr>
          <a:xfrm>
            <a:off x="4098900" y="563700"/>
            <a:ext cx="4418700" cy="4016100"/>
          </a:xfrm>
          <a:prstGeom prst="ellipse">
            <a:avLst/>
          </a:prstGeom>
          <a:noFill/>
          <a:ln>
            <a:noFill/>
          </a:ln>
        </p:spPr>
      </p:pic>
      <p:sp>
        <p:nvSpPr>
          <p:cNvPr id="461" name="Google Shape;461;p57"/>
          <p:cNvSpPr txBox="1"/>
          <p:nvPr/>
        </p:nvSpPr>
        <p:spPr>
          <a:xfrm>
            <a:off x="190250" y="2071500"/>
            <a:ext cx="3593400" cy="17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chemeClr val="accent1"/>
                </a:solidFill>
                <a:latin typeface="Merriweather Black"/>
                <a:ea typeface="Merriweather Black"/>
                <a:cs typeface="Merriweather Black"/>
                <a:sym typeface="Merriweather Black"/>
              </a:rPr>
              <a:t>Thank You</a:t>
            </a:r>
            <a:endParaRPr b="0" i="0" sz="4800" u="none" cap="none" strike="noStrike">
              <a:solidFill>
                <a:schemeClr val="accent1"/>
              </a:solidFill>
              <a:latin typeface="Merriweather Black"/>
              <a:ea typeface="Merriweather Black"/>
              <a:cs typeface="Merriweather Black"/>
              <a:sym typeface="Merriweather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319950" y="390150"/>
            <a:ext cx="8243400" cy="422100"/>
          </a:xfrm>
          <a:prstGeom prst="rect">
            <a:avLst/>
          </a:prstGeom>
          <a:noFill/>
          <a:ln>
            <a:noFill/>
          </a:ln>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990"/>
              <a:buNone/>
            </a:pPr>
            <a:r>
              <a:t/>
            </a:r>
            <a:endParaRPr b="1" sz="3000">
              <a:solidFill>
                <a:schemeClr val="dk1"/>
              </a:solidFill>
            </a:endParaRPr>
          </a:p>
          <a:p>
            <a:pPr indent="0" lvl="0" marL="0" rtl="0" algn="l">
              <a:lnSpc>
                <a:spcPct val="100000"/>
              </a:lnSpc>
              <a:spcBef>
                <a:spcPts val="0"/>
              </a:spcBef>
              <a:spcAft>
                <a:spcPts val="0"/>
              </a:spcAft>
              <a:buSzPts val="990"/>
              <a:buNone/>
            </a:pPr>
            <a:r>
              <a:t/>
            </a:r>
            <a:endParaRPr sz="3240"/>
          </a:p>
        </p:txBody>
      </p:sp>
      <p:graphicFrame>
        <p:nvGraphicFramePr>
          <p:cNvPr id="125" name="Google Shape;125;p6"/>
          <p:cNvGraphicFramePr/>
          <p:nvPr/>
        </p:nvGraphicFramePr>
        <p:xfrm>
          <a:off x="79350" y="329725"/>
          <a:ext cx="3000000" cy="3000000"/>
        </p:xfrm>
        <a:graphic>
          <a:graphicData uri="http://schemas.openxmlformats.org/drawingml/2006/table">
            <a:tbl>
              <a:tblPr>
                <a:noFill/>
                <a:tableStyleId>{4FBB0A36-E1F9-4181-BE80-2D546FCA3BE9}</a:tableStyleId>
              </a:tblPr>
              <a:tblGrid>
                <a:gridCol w="1576775"/>
                <a:gridCol w="2624925"/>
                <a:gridCol w="4783600"/>
              </a:tblGrid>
              <a:tr h="37415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Road Anomaly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Frequency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Impact</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Potholes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Occurrence Rate: ~50–100 potholes per 100 miles (higher in areas with older road infrastructure).</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Annual Repair Costs: Estimated at ~$50–$100 million for the San Jose area.</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Cracks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Occurrence Rate: ~150–250 cracks per 100 miles (due to wear and tear from weather and high vehicle density).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t>Annual Repair Costs</a:t>
                      </a:r>
                      <a:r>
                        <a:rPr lang="en" sz="1100" u="none" cap="none" strike="noStrike"/>
                        <a:t>: ~$30–$50 million locally.</a:t>
                      </a:r>
                      <a:endParaRPr b="1" sz="1200" u="none" cap="none" strike="noStrike">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latin typeface="Merriweather"/>
                        <a:ea typeface="Merriweather"/>
                        <a:cs typeface="Merriweather"/>
                        <a:sym typeface="Merriweather"/>
                      </a:endParaRPr>
                    </a:p>
                  </a:txBody>
                  <a:tcPr marT="91425" marB="91425" marR="91425" marL="91425"/>
                </a:tc>
              </a:tr>
              <a:tr h="6443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Illegal Dumping</a:t>
                      </a:r>
                      <a:endParaRPr b="1" sz="1200" u="none" cap="none" strike="noStrike">
                        <a:latin typeface="Merriweather"/>
                        <a:ea typeface="Merriweather"/>
                        <a:cs typeface="Merriweather"/>
                        <a:sym typeface="Merriweather"/>
                      </a:endParaRPr>
                    </a:p>
                  </a:txBody>
                  <a:tcPr marT="91425" marB="91425" marR="741600"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~Frequency: ~10–20 incidents per 100 miles.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Clean-Up Costs: ~$2–$5 million annually (managed by local waste services and public works).</a:t>
                      </a:r>
                      <a:endParaRPr b="1" sz="1200" u="none" cap="none" strike="noStrike">
                        <a:latin typeface="Merriweather"/>
                        <a:ea typeface="Merriweather"/>
                        <a:cs typeface="Merriweather"/>
                        <a:sym typeface="Merriweather"/>
                      </a:endParaRPr>
                    </a:p>
                  </a:txBody>
                  <a:tcPr marT="91425" marB="91425" marR="91425" marL="91425"/>
                </a:tc>
              </a:tr>
              <a:tr h="6469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Car Accidents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Frequency: ~40–60 accidents per 100 miles annually.</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Economic Impact: ~$100–$150 million annually for vehicle repairs and emergency services.</a:t>
                      </a:r>
                      <a:endParaRPr b="1" sz="1200" u="none" cap="none" strike="noStrike">
                        <a:latin typeface="Merriweather"/>
                        <a:ea typeface="Merriweather"/>
                        <a:cs typeface="Merriweather"/>
                        <a:sym typeface="Merriweather"/>
                      </a:endParaRPr>
                    </a:p>
                  </a:txBody>
                  <a:tcPr marT="91425" marB="91425" marR="91425" marL="91425"/>
                </a:tc>
              </a:tr>
              <a:tr h="123550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Construction</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Active Zones: ~15–30 per 100 miles at any given time (due to ongoing urban development and road repairs).</a:t>
                      </a:r>
                      <a:endParaRPr b="1" sz="1200" u="none" cap="none" strike="noStrike">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Average Project Duration: 3–5 months.</a:t>
                      </a:r>
                      <a:endParaRPr b="1" sz="1200" u="none" cap="none" strike="noStrike">
                        <a:latin typeface="Merriweather"/>
                        <a:ea typeface="Merriweather"/>
                        <a:cs typeface="Merriweather"/>
                        <a:sym typeface="Merriweathe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erriweather"/>
                          <a:ea typeface="Merriweather"/>
                          <a:cs typeface="Merriweather"/>
                          <a:sym typeface="Merriweather"/>
                        </a:rPr>
                        <a:t>Accidents in Construction Zones:</a:t>
                      </a:r>
                      <a:endParaRPr b="1" sz="1200" u="none" cap="none" strike="noStrike">
                        <a:latin typeface="Merriweather"/>
                        <a:ea typeface="Merriweather"/>
                        <a:cs typeface="Merriweather"/>
                        <a:sym typeface="Merriweather"/>
                      </a:endParaRPr>
                    </a:p>
                    <a:p>
                      <a:pPr indent="-304800" lvl="0" marL="457200" marR="0" rtl="0" algn="ctr">
                        <a:lnSpc>
                          <a:spcPct val="100000"/>
                        </a:lnSpc>
                        <a:spcBef>
                          <a:spcPts val="0"/>
                        </a:spcBef>
                        <a:spcAft>
                          <a:spcPts val="0"/>
                        </a:spcAft>
                        <a:buClr>
                          <a:srgbClr val="000000"/>
                        </a:buClr>
                        <a:buSzPts val="1200"/>
                        <a:buFont typeface="Merriweather"/>
                        <a:buChar char="●"/>
                      </a:pPr>
                      <a:r>
                        <a:rPr b="1" lang="en" sz="1200" u="none" cap="none" strike="noStrike">
                          <a:latin typeface="Merriweather"/>
                          <a:ea typeface="Merriweather"/>
                          <a:cs typeface="Merriweather"/>
                          <a:sym typeface="Merriweather"/>
                        </a:rPr>
                        <a:t>Total annual construction zone crashes: ~1,000–1,200 incidents in San Jose.</a:t>
                      </a:r>
                      <a:endParaRPr b="1" sz="1200" u="none" cap="none" strike="noStrike">
                        <a:latin typeface="Merriweather"/>
                        <a:ea typeface="Merriweather"/>
                        <a:cs typeface="Merriweather"/>
                        <a:sym typeface="Merriweather"/>
                      </a:endParaRPr>
                    </a:p>
                    <a:p>
                      <a:pPr indent="-304800" lvl="0" marL="457200" marR="0" rtl="0" algn="ctr">
                        <a:lnSpc>
                          <a:spcPct val="100000"/>
                        </a:lnSpc>
                        <a:spcBef>
                          <a:spcPts val="0"/>
                        </a:spcBef>
                        <a:spcAft>
                          <a:spcPts val="0"/>
                        </a:spcAft>
                        <a:buClr>
                          <a:srgbClr val="000000"/>
                        </a:buClr>
                        <a:buSzPts val="1200"/>
                        <a:buFont typeface="Merriweather"/>
                        <a:buChar char="●"/>
                      </a:pPr>
                      <a:r>
                        <a:rPr b="1" lang="en" sz="1200" u="none" cap="none" strike="noStrike">
                          <a:latin typeface="Merriweather"/>
                          <a:ea typeface="Merriweather"/>
                          <a:cs typeface="Merriweather"/>
                          <a:sym typeface="Merriweather"/>
                        </a:rPr>
                        <a:t>Fatalities: ~10–15 annually.</a:t>
                      </a:r>
                      <a:endParaRPr b="1" sz="1200" u="none" cap="none" strike="noStrike">
                        <a:latin typeface="Merriweather"/>
                        <a:ea typeface="Merriweather"/>
                        <a:cs typeface="Merriweather"/>
                        <a:sym typeface="Merriweather"/>
                      </a:endParaRPr>
                    </a:p>
                  </a:txBody>
                  <a:tcPr marT="91425" marB="91425" marR="91425" marL="91425"/>
                </a:tc>
              </a:tr>
            </a:tbl>
          </a:graphicData>
        </a:graphic>
      </p:graphicFrame>
      <p:sp>
        <p:nvSpPr>
          <p:cNvPr id="126" name="Google Shape;126;p6"/>
          <p:cNvSpPr txBox="1"/>
          <p:nvPr/>
        </p:nvSpPr>
        <p:spPr>
          <a:xfrm>
            <a:off x="109175" y="-63275"/>
            <a:ext cx="8067000" cy="39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F1F1F"/>
                </a:solidFill>
                <a:latin typeface="Merriweather Black"/>
                <a:ea typeface="Merriweather Black"/>
                <a:cs typeface="Merriweather Black"/>
                <a:sym typeface="Merriweather Black"/>
              </a:rPr>
              <a:t>Road Anomalies in the San Jose: Statistics</a:t>
            </a:r>
            <a:endParaRPr b="0" i="0" sz="1800" u="none" cap="none" strike="noStrike">
              <a:solidFill>
                <a:srgbClr val="1F1F1F"/>
              </a:solidFill>
              <a:latin typeface="Merriweather Black"/>
              <a:ea typeface="Merriweather Black"/>
              <a:cs typeface="Merriweather Black"/>
              <a:sym typeface="Merriweather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319950" y="390150"/>
            <a:ext cx="8243400" cy="560400"/>
          </a:xfrm>
          <a:prstGeom prst="rect">
            <a:avLst/>
          </a:prstGeom>
          <a:noFill/>
          <a:ln>
            <a:noFill/>
          </a:ln>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3600"/>
              <a:buNone/>
            </a:pPr>
            <a:r>
              <a:rPr b="1" lang="en" sz="3000">
                <a:solidFill>
                  <a:schemeClr val="dk1"/>
                </a:solidFill>
              </a:rPr>
              <a:t>Project Background and </a:t>
            </a:r>
            <a:endParaRPr b="1" sz="3000">
              <a:solidFill>
                <a:schemeClr val="dk1"/>
              </a:solidFill>
            </a:endParaRPr>
          </a:p>
          <a:p>
            <a:pPr indent="0" lvl="0" marL="12700" rtl="0" algn="l">
              <a:lnSpc>
                <a:spcPct val="90000"/>
              </a:lnSpc>
              <a:spcBef>
                <a:spcPts val="0"/>
              </a:spcBef>
              <a:spcAft>
                <a:spcPts val="0"/>
              </a:spcAft>
              <a:buSzPts val="3600"/>
              <a:buNone/>
            </a:pPr>
            <a:r>
              <a:rPr b="1" lang="en" sz="3000">
                <a:solidFill>
                  <a:schemeClr val="dk1"/>
                </a:solidFill>
              </a:rPr>
              <a:t>Motivation</a:t>
            </a:r>
            <a:endParaRPr b="1" sz="3000">
              <a:solidFill>
                <a:schemeClr val="dk1"/>
              </a:solidFill>
            </a:endParaRPr>
          </a:p>
          <a:p>
            <a:pPr indent="0" lvl="0" marL="0" rtl="0" algn="l">
              <a:lnSpc>
                <a:spcPct val="100000"/>
              </a:lnSpc>
              <a:spcBef>
                <a:spcPts val="0"/>
              </a:spcBef>
              <a:spcAft>
                <a:spcPts val="0"/>
              </a:spcAft>
              <a:buSzPts val="3600"/>
              <a:buNone/>
            </a:pPr>
            <a:r>
              <a:t/>
            </a:r>
            <a:endParaRPr sz="3000"/>
          </a:p>
        </p:txBody>
      </p:sp>
      <p:sp>
        <p:nvSpPr>
          <p:cNvPr id="132" name="Google Shape;132;p7"/>
          <p:cNvSpPr txBox="1"/>
          <p:nvPr/>
        </p:nvSpPr>
        <p:spPr>
          <a:xfrm>
            <a:off x="416675" y="1095225"/>
            <a:ext cx="4950600" cy="3654900"/>
          </a:xfrm>
          <a:prstGeom prst="rect">
            <a:avLst/>
          </a:prstGeom>
          <a:noFill/>
          <a:ln>
            <a:noFill/>
          </a:ln>
        </p:spPr>
        <p:txBody>
          <a:bodyPr anchorCtr="0" anchor="t" bIns="91425" lIns="91425" spcFirstLastPara="1" rIns="91425" wrap="square" tIns="91425">
            <a:noAutofit/>
          </a:bodyPr>
          <a:lstStyle/>
          <a:p>
            <a:pPr indent="-298450" lvl="0" marL="457200" marR="0" rtl="0" algn="just">
              <a:lnSpc>
                <a:spcPct val="100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The rapid urbanization of cities has led to an increase in traffic volume and heightened dependency on well-maintained road infrastructure. However, road anomalies such as potholes, cracks, and obstructions often go unnoticed until they cause significant damage, disrupt traffic flow, or lead to safety hazards.</a:t>
            </a:r>
            <a:endParaRPr b="1" i="0" sz="1100" u="none" cap="none" strike="noStrike">
              <a:solidFill>
                <a:srgbClr val="212121"/>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00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Traditional methods of road inspection are labor-intensive, time-consuming, and often fail to provide real-time insights, making it challenging for city planners to prioritize maintenance effectively.</a:t>
            </a:r>
            <a:endParaRPr b="1" i="0" sz="1100" u="none" cap="none" strike="noStrike">
              <a:solidFill>
                <a:srgbClr val="212121"/>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00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Our motivation stems from the urgent need for a smarter, more efficient solution to this problem—one that leverages cutting-edge technology to enhance transportation management.</a:t>
            </a:r>
            <a:endParaRPr b="1" i="0" sz="1100" u="none" cap="none" strike="noStrike">
              <a:solidFill>
                <a:srgbClr val="212121"/>
              </a:solidFill>
              <a:latin typeface="Merriweather"/>
              <a:ea typeface="Merriweather"/>
              <a:cs typeface="Merriweather"/>
              <a:sym typeface="Merriweather"/>
            </a:endParaRPr>
          </a:p>
          <a:p>
            <a:pPr indent="0" lvl="0" marL="45720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298450" lvl="0" marL="457200" marR="0" rtl="0" algn="just">
              <a:lnSpc>
                <a:spcPct val="100000"/>
              </a:lnSpc>
              <a:spcBef>
                <a:spcPts val="0"/>
              </a:spcBef>
              <a:spcAft>
                <a:spcPts val="0"/>
              </a:spcAft>
              <a:buClr>
                <a:srgbClr val="212121"/>
              </a:buClr>
              <a:buSzPts val="1100"/>
              <a:buFont typeface="Merriweather"/>
              <a:buChar char="●"/>
            </a:pPr>
            <a:r>
              <a:rPr b="1" i="0" lang="en" sz="1100" u="none" cap="none" strike="noStrike">
                <a:solidFill>
                  <a:srgbClr val="212121"/>
                </a:solidFill>
                <a:latin typeface="Merriweather"/>
                <a:ea typeface="Merriweather"/>
                <a:cs typeface="Merriweather"/>
                <a:sym typeface="Merriweather"/>
              </a:rPr>
              <a:t>By combining UAVs for data collection and AI-powered machine learning models, we aim to provide city authorities with real-time detection and severity estimation of road anomalies.</a:t>
            </a:r>
            <a:endParaRPr b="1" i="0" sz="1100" u="none" cap="none" strike="noStrike">
              <a:solidFill>
                <a:srgbClr val="212121"/>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12121"/>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chemeClr val="dk2"/>
              </a:solidFill>
              <a:latin typeface="Merriweather"/>
              <a:ea typeface="Merriweather"/>
              <a:cs typeface="Merriweather"/>
              <a:sym typeface="Merriweather"/>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chemeClr val="dk2"/>
              </a:solidFill>
              <a:latin typeface="Merriweather"/>
              <a:ea typeface="Merriweather"/>
              <a:cs typeface="Merriweather"/>
              <a:sym typeface="Merriweather"/>
            </a:endParaRPr>
          </a:p>
        </p:txBody>
      </p:sp>
      <p:pic>
        <p:nvPicPr>
          <p:cNvPr id="133" name="Google Shape;133;p7"/>
          <p:cNvPicPr preferRelativeResize="0"/>
          <p:nvPr/>
        </p:nvPicPr>
        <p:blipFill rotWithShape="1">
          <a:blip r:embed="rId3">
            <a:alphaModFix/>
          </a:blip>
          <a:srcRect b="0" l="0" r="0" t="0"/>
          <a:stretch/>
        </p:blipFill>
        <p:spPr>
          <a:xfrm>
            <a:off x="5683825" y="0"/>
            <a:ext cx="3460176" cy="3654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319950" y="175925"/>
            <a:ext cx="8243400" cy="359700"/>
          </a:xfrm>
          <a:prstGeom prst="rect">
            <a:avLst/>
          </a:prstGeom>
          <a:noFill/>
          <a:ln>
            <a:noFill/>
          </a:ln>
        </p:spPr>
        <p:txBody>
          <a:bodyPr anchorCtr="0" anchor="ctr" bIns="91425" lIns="91425" spcFirstLastPara="1" rIns="91425" wrap="square" tIns="91425">
            <a:noAutofit/>
          </a:bodyPr>
          <a:lstStyle/>
          <a:p>
            <a:pPr indent="0" lvl="0" marL="12700" rtl="0" algn="l">
              <a:lnSpc>
                <a:spcPct val="90000"/>
              </a:lnSpc>
              <a:spcBef>
                <a:spcPts val="0"/>
              </a:spcBef>
              <a:spcAft>
                <a:spcPts val="0"/>
              </a:spcAft>
              <a:buSzPts val="3600"/>
              <a:buNone/>
            </a:pPr>
            <a:r>
              <a:t/>
            </a:r>
            <a:endParaRPr b="1" sz="3000">
              <a:solidFill>
                <a:schemeClr val="dk1"/>
              </a:solidFill>
            </a:endParaRPr>
          </a:p>
          <a:p>
            <a:pPr indent="0" lvl="0" marL="12700" rtl="0" algn="l">
              <a:lnSpc>
                <a:spcPct val="90000"/>
              </a:lnSpc>
              <a:spcBef>
                <a:spcPts val="0"/>
              </a:spcBef>
              <a:spcAft>
                <a:spcPts val="0"/>
              </a:spcAft>
              <a:buSzPts val="3600"/>
              <a:buNone/>
            </a:pPr>
            <a:r>
              <a:t/>
            </a:r>
            <a:endParaRPr b="1" sz="3000">
              <a:solidFill>
                <a:schemeClr val="dk1"/>
              </a:solidFill>
            </a:endParaRPr>
          </a:p>
          <a:p>
            <a:pPr indent="0" lvl="0" marL="12700" rtl="0" algn="l">
              <a:lnSpc>
                <a:spcPct val="90000"/>
              </a:lnSpc>
              <a:spcBef>
                <a:spcPts val="0"/>
              </a:spcBef>
              <a:spcAft>
                <a:spcPts val="0"/>
              </a:spcAft>
              <a:buSzPts val="3600"/>
              <a:buNone/>
            </a:pPr>
            <a:r>
              <a:rPr b="1" lang="en" sz="3000">
                <a:solidFill>
                  <a:schemeClr val="dk1"/>
                </a:solidFill>
              </a:rPr>
              <a:t>Project Objectives and Needs</a:t>
            </a:r>
            <a:endParaRPr b="1" sz="3000">
              <a:solidFill>
                <a:schemeClr val="dk1"/>
              </a:solidFill>
            </a:endParaRPr>
          </a:p>
          <a:p>
            <a:pPr indent="0" lvl="0" marL="0" rtl="0" algn="l">
              <a:lnSpc>
                <a:spcPct val="100000"/>
              </a:lnSpc>
              <a:spcBef>
                <a:spcPts val="0"/>
              </a:spcBef>
              <a:spcAft>
                <a:spcPts val="0"/>
              </a:spcAft>
              <a:buSzPts val="3600"/>
              <a:buNone/>
            </a:pPr>
            <a:r>
              <a:t/>
            </a:r>
            <a:endParaRPr b="1" sz="3000"/>
          </a:p>
        </p:txBody>
      </p:sp>
      <p:graphicFrame>
        <p:nvGraphicFramePr>
          <p:cNvPr id="139" name="Google Shape;139;p8"/>
          <p:cNvGraphicFramePr/>
          <p:nvPr/>
        </p:nvGraphicFramePr>
        <p:xfrm>
          <a:off x="319950" y="886850"/>
          <a:ext cx="3000000" cy="3000000"/>
        </p:xfrm>
        <a:graphic>
          <a:graphicData uri="http://schemas.openxmlformats.org/drawingml/2006/table">
            <a:tbl>
              <a:tblPr>
                <a:noFill/>
                <a:tableStyleId>{6FD42C4D-5C5F-45A3-A58D-36D18D62831B}</a:tableStyleId>
              </a:tblPr>
              <a:tblGrid>
                <a:gridCol w="1149725"/>
                <a:gridCol w="3173175"/>
              </a:tblGrid>
              <a:tr h="38195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Objective</a:t>
                      </a:r>
                      <a:endParaRPr b="1"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Details</a:t>
                      </a:r>
                      <a:endParaRPr b="1"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Enhance Road Safety</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Detect road anomalies like potholes, cracks, and debris in real-time to reduce traffic accidents.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7257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Improve Transportation Management</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Provide actionable insights to prioritize and schedule road maintenance tasks effectively.</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7257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Automated Anomaly Detection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 advanced ML models (YOLOv5, YOLOv8, SSD, Vision Transformers) for accurate anomaly detection.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Severity Estimation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Classify detected anomalies into severity levels (low, medium, high) for prioritization.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Scalable System Design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Build a cloud-based system to handle large datasets collected by UAVs.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User-Friendly Interface</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Develop an intuitive web dashboard for displaying anomalies, locations, and generating reports.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3117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Real-Time Data Processing</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Ensure timely updates from UAV-captured images for proactive road condition management.</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graphicFrame>
        <p:nvGraphicFramePr>
          <p:cNvPr id="140" name="Google Shape;140;p8"/>
          <p:cNvGraphicFramePr/>
          <p:nvPr/>
        </p:nvGraphicFramePr>
        <p:xfrm>
          <a:off x="4864975" y="886825"/>
          <a:ext cx="3000000" cy="3000000"/>
        </p:xfrm>
        <a:graphic>
          <a:graphicData uri="http://schemas.openxmlformats.org/drawingml/2006/table">
            <a:tbl>
              <a:tblPr>
                <a:noFill/>
                <a:tableStyleId>{6FD42C4D-5C5F-45A3-A58D-36D18D62831B}</a:tableStyleId>
              </a:tblPr>
              <a:tblGrid>
                <a:gridCol w="1170475"/>
                <a:gridCol w="2724125"/>
              </a:tblGrid>
              <a:tr h="22285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Need</a:t>
                      </a:r>
                      <a:endParaRPr b="1"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Details</a:t>
                      </a:r>
                      <a:endParaRPr b="1"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82460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Advanced Machine Learning Models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Implement state-of-the-art AI models for anomaly detection and severity estimation.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624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Data Collection and Storage</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 UAVs for high-resolution image collection and Google Cloud Storage for scalability.</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Backend System</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Utilize Flask for integrating ML models and managing data pipelines.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624025">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Interactive Dashboard</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Use React for visualization and enabling anomaly filtering and reporting.</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Integration via APIs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Employ FAST APIs for smooth backend-to-frontend communication.</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Real-Time Insights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Process UAV-captured images and update the dashboard in real-time.</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r h="423450">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Scalability and Flexibility</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 sz="1000" u="none" cap="none" strike="noStrike"/>
                        <a:t>Design the system to adapt to larger urban areas and future expansions.</a:t>
                      </a:r>
                      <a:endParaRPr sz="1000" u="none" cap="none" strike="noStrike"/>
                    </a:p>
                  </a:txBody>
                  <a:tcPr marT="9525" marB="9525" marR="47625" marL="47625">
                    <a:lnL cap="flat" cmpd="sng" w="9525">
                      <a:solidFill>
                        <a:srgbClr val="9A9A9A"/>
                      </a:solidFill>
                      <a:prstDash val="solid"/>
                      <a:round/>
                      <a:headEnd len="sm" w="sm" type="none"/>
                      <a:tailEnd len="sm" w="sm" type="none"/>
                    </a:lnL>
                    <a:lnR cap="flat" cmpd="sng" w="9525">
                      <a:solidFill>
                        <a:srgbClr val="9A9A9A"/>
                      </a:solidFill>
                      <a:prstDash val="solid"/>
                      <a:round/>
                      <a:headEnd len="sm" w="sm" type="none"/>
                      <a:tailEnd len="sm" w="sm" type="none"/>
                    </a:lnR>
                    <a:lnT cap="flat" cmpd="sng" w="9525">
                      <a:solidFill>
                        <a:srgbClr val="9A9A9A"/>
                      </a:solidFill>
                      <a:prstDash val="solid"/>
                      <a:round/>
                      <a:headEnd len="sm" w="sm" type="none"/>
                      <a:tailEnd len="sm" w="sm" type="none"/>
                    </a:lnT>
                    <a:lnB cap="flat" cmpd="sng" w="9525">
                      <a:solidFill>
                        <a:srgbClr val="9A9A9A"/>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nvSpPr>
        <p:spPr>
          <a:xfrm>
            <a:off x="97700" y="102875"/>
            <a:ext cx="8643300" cy="600300"/>
          </a:xfrm>
          <a:prstGeom prst="rect">
            <a:avLst/>
          </a:prstGeom>
          <a:noFill/>
          <a:ln>
            <a:noFill/>
          </a:ln>
        </p:spPr>
        <p:txBody>
          <a:bodyPr anchorCtr="0" anchor="t" bIns="91425" lIns="91425" spcFirstLastPara="1" rIns="91425" wrap="square" tIns="91425">
            <a:spAutoFit/>
          </a:bodyPr>
          <a:lstStyle/>
          <a:p>
            <a:pPr indent="0" lvl="0" marL="12700" marR="0" rtl="0" algn="l">
              <a:lnSpc>
                <a:spcPct val="90000"/>
              </a:lnSpc>
              <a:spcBef>
                <a:spcPts val="0"/>
              </a:spcBef>
              <a:spcAft>
                <a:spcPts val="0"/>
              </a:spcAft>
              <a:buClr>
                <a:srgbClr val="000000"/>
              </a:buClr>
              <a:buSzPts val="3000"/>
              <a:buFont typeface="Arial"/>
              <a:buNone/>
            </a:pPr>
            <a:r>
              <a:rPr b="1" i="0" lang="en" sz="3000" u="none" cap="none" strike="noStrike">
                <a:solidFill>
                  <a:schemeClr val="dk1"/>
                </a:solidFill>
                <a:latin typeface="Merriweather"/>
                <a:ea typeface="Merriweather"/>
                <a:cs typeface="Merriweather"/>
                <a:sym typeface="Merriweather"/>
              </a:rPr>
              <a:t>Data Engineering</a:t>
            </a:r>
            <a:endParaRPr b="1" i="0" sz="3000" u="none" cap="none" strike="noStrike">
              <a:solidFill>
                <a:srgbClr val="000000"/>
              </a:solidFill>
              <a:latin typeface="Merriweather"/>
              <a:ea typeface="Merriweather"/>
              <a:cs typeface="Merriweather"/>
              <a:sym typeface="Merriweather"/>
            </a:endParaRPr>
          </a:p>
        </p:txBody>
      </p:sp>
      <p:pic>
        <p:nvPicPr>
          <p:cNvPr id="146" name="Google Shape;146;p9"/>
          <p:cNvPicPr preferRelativeResize="0"/>
          <p:nvPr/>
        </p:nvPicPr>
        <p:blipFill rotWithShape="1">
          <a:blip r:embed="rId3">
            <a:alphaModFix/>
          </a:blip>
          <a:srcRect b="0" l="0" r="0" t="0"/>
          <a:stretch/>
        </p:blipFill>
        <p:spPr>
          <a:xfrm>
            <a:off x="632700" y="703175"/>
            <a:ext cx="7573299" cy="43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